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6" r:id="rId3"/>
    <p:sldId id="2443" r:id="rId4"/>
    <p:sldId id="2444" r:id="rId5"/>
    <p:sldId id="2453" r:id="rId6"/>
    <p:sldId id="2454" r:id="rId7"/>
    <p:sldId id="2445" r:id="rId8"/>
    <p:sldId id="2446" r:id="rId9"/>
    <p:sldId id="2455" r:id="rId10"/>
    <p:sldId id="257" r:id="rId11"/>
    <p:sldId id="258" r:id="rId12"/>
    <p:sldId id="259" r:id="rId13"/>
    <p:sldId id="260" r:id="rId14"/>
    <p:sldId id="261" r:id="rId15"/>
    <p:sldId id="262" r:id="rId16"/>
    <p:sldId id="263" r:id="rId17"/>
    <p:sldId id="264" r:id="rId18"/>
    <p:sldId id="265" r:id="rId19"/>
    <p:sldId id="266" r:id="rId20"/>
    <p:sldId id="267" r:id="rId21"/>
    <p:sldId id="354" r:id="rId22"/>
    <p:sldId id="2456" r:id="rId23"/>
    <p:sldId id="2457" r:id="rId24"/>
    <p:sldId id="2458" r:id="rId25"/>
    <p:sldId id="2459" r:id="rId26"/>
    <p:sldId id="2460" r:id="rId27"/>
    <p:sldId id="2461" r:id="rId28"/>
    <p:sldId id="527" r:id="rId29"/>
    <p:sldId id="488" r:id="rId30"/>
    <p:sldId id="489" r:id="rId31"/>
    <p:sldId id="491" r:id="rId32"/>
    <p:sldId id="490" r:id="rId33"/>
    <p:sldId id="493" r:id="rId34"/>
    <p:sldId id="494" r:id="rId35"/>
    <p:sldId id="495" r:id="rId36"/>
    <p:sldId id="501" r:id="rId37"/>
    <p:sldId id="502" r:id="rId38"/>
    <p:sldId id="503" r:id="rId39"/>
    <p:sldId id="504" r:id="rId40"/>
    <p:sldId id="505" r:id="rId41"/>
    <p:sldId id="506" r:id="rId42"/>
    <p:sldId id="496" r:id="rId43"/>
    <p:sldId id="497" r:id="rId44"/>
    <p:sldId id="498" r:id="rId45"/>
    <p:sldId id="499" r:id="rId46"/>
    <p:sldId id="1762" r:id="rId47"/>
    <p:sldId id="1763" r:id="rId48"/>
    <p:sldId id="1767" r:id="rId49"/>
    <p:sldId id="1764" r:id="rId50"/>
    <p:sldId id="1765" r:id="rId51"/>
    <p:sldId id="1766" r:id="rId52"/>
    <p:sldId id="1768" r:id="rId53"/>
    <p:sldId id="1761" r:id="rId54"/>
    <p:sldId id="1753" r:id="rId55"/>
    <p:sldId id="1754" r:id="rId56"/>
    <p:sldId id="2447" r:id="rId57"/>
    <p:sldId id="2448" r:id="rId58"/>
    <p:sldId id="2449" r:id="rId59"/>
    <p:sldId id="2450" r:id="rId60"/>
    <p:sldId id="2451" r:id="rId61"/>
    <p:sldId id="2452" r:id="rId62"/>
    <p:sldId id="2462" r:id="rId63"/>
    <p:sldId id="2463" r:id="rId64"/>
    <p:sldId id="74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0" d="100"/>
          <a:sy n="20" d="100"/>
        </p:scale>
        <p:origin x="2161" y="1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29/07/2025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41510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29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draw.i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1</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58EC1-067D-6041-1F1D-7FE8B9C415A7}"/>
              </a:ext>
            </a:extLst>
          </p:cNvPr>
          <p:cNvPicPr>
            <a:picLocks noChangeAspect="1"/>
          </p:cNvPicPr>
          <p:nvPr/>
        </p:nvPicPr>
        <p:blipFill rotWithShape="1">
          <a:blip r:embed="rId2"/>
          <a:srcRect l="33707" t="31494" r="33707" b="31494"/>
          <a:stretch/>
        </p:blipFill>
        <p:spPr>
          <a:xfrm>
            <a:off x="2859271" y="2569780"/>
            <a:ext cx="6473458" cy="413582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676866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5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20394-D342-F3CB-58B1-3033643A5B03}"/>
              </a:ext>
            </a:extLst>
          </p:cNvPr>
          <p:cNvPicPr>
            <a:picLocks noChangeAspect="1"/>
          </p:cNvPicPr>
          <p:nvPr/>
        </p:nvPicPr>
        <p:blipFill rotWithShape="1">
          <a:blip r:embed="rId2"/>
          <a:srcRect t="31418" r="21293" b="17701"/>
          <a:stretch/>
        </p:blipFill>
        <p:spPr>
          <a:xfrm>
            <a:off x="112985" y="2186152"/>
            <a:ext cx="11966030" cy="435128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Command Prompt Windows / Terminal in MAC: </a:t>
            </a:r>
            <a:r>
              <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rPr>
              <a:t>java –show-version</a:t>
            </a: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112985" y="2270234"/>
            <a:ext cx="3744312" cy="2942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897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EF00FD27-2FFB-D9E2-E3AD-E0135E0C661C}"/>
              </a:ext>
            </a:extLst>
          </p:cNvPr>
          <p:cNvPicPr>
            <a:picLocks noChangeAspect="1"/>
          </p:cNvPicPr>
          <p:nvPr/>
        </p:nvPicPr>
        <p:blipFill rotWithShape="1">
          <a:blip r:embed="rId3"/>
          <a:srcRect r="2241" b="7280"/>
          <a:stretch/>
        </p:blipFill>
        <p:spPr>
          <a:xfrm>
            <a:off x="1458554" y="1547148"/>
            <a:ext cx="9274892" cy="4948245"/>
          </a:xfrm>
          <a:prstGeom prst="rect">
            <a:avLst/>
          </a:prstGeom>
        </p:spPr>
      </p:pic>
      <p:sp>
        <p:nvSpPr>
          <p:cNvPr id="5" name="Rectangle: Rounded Corners 4">
            <a:extLst>
              <a:ext uri="{FF2B5EF4-FFF2-40B4-BE49-F238E27FC236}">
                <a16:creationId xmlns:a16="http://schemas.microsoft.com/office/drawing/2014/main" id="{3FB0BE66-030C-C7F4-65FA-E8A72CF3A7E4}"/>
              </a:ext>
            </a:extLst>
          </p:cNvPr>
          <p:cNvSpPr/>
          <p:nvPr/>
        </p:nvSpPr>
        <p:spPr>
          <a:xfrm>
            <a:off x="5864772" y="3668110"/>
            <a:ext cx="1618594" cy="5255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184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DBDD9-E519-B2C4-BD88-F61C84A78AE6}"/>
              </a:ext>
            </a:extLst>
          </p:cNvPr>
          <p:cNvPicPr>
            <a:picLocks noChangeAspect="1"/>
          </p:cNvPicPr>
          <p:nvPr/>
        </p:nvPicPr>
        <p:blipFill rotWithShape="1">
          <a:blip r:embed="rId2"/>
          <a:srcRect r="2758" b="16475"/>
          <a:stretch/>
        </p:blipFill>
        <p:spPr>
          <a:xfrm>
            <a:off x="730468" y="1601239"/>
            <a:ext cx="10731063" cy="518477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5181603" y="4550977"/>
            <a:ext cx="1912883"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2796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14C02-F325-A25A-22C6-6608DE914058}"/>
              </a:ext>
            </a:extLst>
          </p:cNvPr>
          <p:cNvPicPr>
            <a:picLocks noChangeAspect="1"/>
          </p:cNvPicPr>
          <p:nvPr/>
        </p:nvPicPr>
        <p:blipFill rotWithShape="1">
          <a:blip r:embed="rId2"/>
          <a:srcRect l="16724" t="17165" r="29914" b="66360"/>
          <a:stretch/>
        </p:blipFill>
        <p:spPr>
          <a:xfrm>
            <a:off x="343257" y="2422634"/>
            <a:ext cx="11589574" cy="201273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343261" y="3531475"/>
            <a:ext cx="3408932"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15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AD33D-AB9B-D7A5-8E41-9B32D71A74FC}"/>
              </a:ext>
            </a:extLst>
          </p:cNvPr>
          <p:cNvPicPr>
            <a:picLocks noChangeAspect="1"/>
          </p:cNvPicPr>
          <p:nvPr/>
        </p:nvPicPr>
        <p:blipFill>
          <a:blip r:embed="rId2"/>
          <a:stretch>
            <a:fillRect/>
          </a:stretch>
        </p:blipFill>
        <p:spPr>
          <a:xfrm>
            <a:off x="2233370" y="1501480"/>
            <a:ext cx="7725259" cy="5011177"/>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2233369" y="2291253"/>
            <a:ext cx="7725259" cy="8828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005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A7D-22B9-BAAB-9EBD-AED3425CE4AA}"/>
              </a:ext>
            </a:extLst>
          </p:cNvPr>
          <p:cNvPicPr>
            <a:picLocks noChangeAspect="1"/>
          </p:cNvPicPr>
          <p:nvPr/>
        </p:nvPicPr>
        <p:blipFill rotWithShape="1">
          <a:blip r:embed="rId2"/>
          <a:srcRect l="33620" t="20568" r="10604" b="19234"/>
          <a:stretch/>
        </p:blipFill>
        <p:spPr>
          <a:xfrm>
            <a:off x="1691793" y="1510362"/>
            <a:ext cx="8808410" cy="534763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33107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9032F907-4C70-B590-097C-4BFE82D8C264}"/>
              </a:ext>
            </a:extLst>
          </p:cNvPr>
          <p:cNvPicPr>
            <a:picLocks noChangeAspect="1"/>
          </p:cNvPicPr>
          <p:nvPr/>
        </p:nvPicPr>
        <p:blipFill rotWithShape="1">
          <a:blip r:embed="rId3"/>
          <a:srcRect l="31811" t="20568" r="12931" b="23525"/>
          <a:stretch/>
        </p:blipFill>
        <p:spPr>
          <a:xfrm>
            <a:off x="1914836" y="1708993"/>
            <a:ext cx="8362328" cy="4759058"/>
          </a:xfrm>
          <a:prstGeom prst="rect">
            <a:avLst/>
          </a:prstGeom>
        </p:spPr>
      </p:pic>
      <p:sp>
        <p:nvSpPr>
          <p:cNvPr id="5" name="Rectangle: Rounded Corners 4">
            <a:extLst>
              <a:ext uri="{FF2B5EF4-FFF2-40B4-BE49-F238E27FC236}">
                <a16:creationId xmlns:a16="http://schemas.microsoft.com/office/drawing/2014/main" id="{B3DAEEDB-9883-C600-795C-F47FC7EE9C09}"/>
              </a:ext>
            </a:extLst>
          </p:cNvPr>
          <p:cNvSpPr/>
          <p:nvPr/>
        </p:nvSpPr>
        <p:spPr>
          <a:xfrm>
            <a:off x="3321269" y="503445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826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06620-3880-BB2C-66FF-CC11EAAAC945}"/>
              </a:ext>
            </a:extLst>
          </p:cNvPr>
          <p:cNvPicPr>
            <a:picLocks noChangeAspect="1"/>
          </p:cNvPicPr>
          <p:nvPr/>
        </p:nvPicPr>
        <p:blipFill rotWithShape="1">
          <a:blip r:embed="rId2"/>
          <a:srcRect l="29742" t="23295" r="29742" b="42530"/>
          <a:stretch/>
        </p:blipFill>
        <p:spPr>
          <a:xfrm>
            <a:off x="1322278" y="1786758"/>
            <a:ext cx="9547444" cy="452996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502980" y="352096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735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C209-4130-88F6-3CA7-F339D4FAEC81}"/>
              </a:ext>
            </a:extLst>
          </p:cNvPr>
          <p:cNvPicPr>
            <a:picLocks noChangeAspect="1"/>
          </p:cNvPicPr>
          <p:nvPr/>
        </p:nvPicPr>
        <p:blipFill rotWithShape="1">
          <a:blip r:embed="rId2"/>
          <a:srcRect r="1982" b="10498"/>
          <a:stretch/>
        </p:blipFill>
        <p:spPr>
          <a:xfrm>
            <a:off x="1035269" y="1371100"/>
            <a:ext cx="10583917" cy="543624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035269" y="1371100"/>
            <a:ext cx="3831021" cy="4787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148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A11-47AE-C133-8206-569A0BB0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E1848-8E74-13DF-C09C-3CC64A483572}"/>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5185FC6-5CEA-DC1B-A1DF-D2D8A89484E9}"/>
              </a:ext>
            </a:extLst>
          </p:cNvPr>
          <p:cNvSpPr>
            <a:spLocks noChangeArrowheads="1"/>
          </p:cNvSpPr>
          <p:nvPr/>
        </p:nvSpPr>
        <p:spPr bwMode="auto">
          <a:xfrm>
            <a:off x="165593" y="1187905"/>
            <a:ext cx="5296002"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i="1" dirty="0">
                <a:latin typeface="Calibir"/>
              </a:rPr>
              <a:t>Your Teaching Team:</a:t>
            </a:r>
            <a:endParaRPr lang="en-US" sz="2800" dirty="0">
              <a:latin typeface="Calibir"/>
            </a:endParaRPr>
          </a:p>
          <a:p>
            <a:pPr>
              <a:lnSpc>
                <a:spcPct val="150000"/>
              </a:lnSpc>
            </a:pPr>
            <a:r>
              <a:rPr lang="en-US" sz="2800" dirty="0">
                <a:latin typeface="Calibir"/>
              </a:rPr>
              <a:t>Dr. Yining Hu – Subject Coordinator</a:t>
            </a:r>
          </a:p>
          <a:p>
            <a:pPr>
              <a:lnSpc>
                <a:spcPct val="150000"/>
              </a:lnSpc>
            </a:pPr>
            <a:r>
              <a:rPr lang="en-US" sz="2800" b="1" dirty="0">
                <a:latin typeface="Calibir"/>
              </a:rPr>
              <a:t>Dr. Farshid Keivanian – Tutor</a:t>
            </a:r>
          </a:p>
          <a:p>
            <a:pPr>
              <a:lnSpc>
                <a:spcPct val="150000"/>
              </a:lnSpc>
            </a:pPr>
            <a:r>
              <a:rPr lang="en-US" sz="2800" dirty="0">
                <a:latin typeface="Calibir"/>
              </a:rPr>
              <a:t>Dr. Hasan Khattak – Tutor</a:t>
            </a:r>
          </a:p>
          <a:p>
            <a:pPr>
              <a:lnSpc>
                <a:spcPct val="150000"/>
              </a:lnSpc>
            </a:pPr>
            <a:r>
              <a:rPr lang="en-US" sz="2800" dirty="0">
                <a:latin typeface="Calibir"/>
              </a:rPr>
              <a:t>Xiaojie (Zoe) Lin – Tutor</a:t>
            </a:r>
          </a:p>
        </p:txBody>
      </p:sp>
    </p:spTree>
    <p:extLst>
      <p:ext uri="{BB962C8B-B14F-4D97-AF65-F5344CB8AC3E}">
        <p14:creationId xmlns:p14="http://schemas.microsoft.com/office/powerpoint/2010/main" val="79433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9C52768A-FA0A-4340-87DB-B3A81C3622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6252733-1297-6541-9B7B-DA4B9EB38296}" type="slidenum">
              <a:rPr lang="en-US" altLang="en-US" sz="1400"/>
              <a:pPr>
                <a:spcBef>
                  <a:spcPct val="0"/>
                </a:spcBef>
                <a:buClrTx/>
                <a:buSzTx/>
                <a:buFontTx/>
                <a:buNone/>
              </a:pPr>
              <a:t>20</a:t>
            </a:fld>
            <a:endParaRPr lang="en-US" altLang="en-US" sz="1400"/>
          </a:p>
        </p:txBody>
      </p:sp>
      <p:sp>
        <p:nvSpPr>
          <p:cNvPr id="49154" name="Rectangle 2">
            <a:extLst>
              <a:ext uri="{FF2B5EF4-FFF2-40B4-BE49-F238E27FC236}">
                <a16:creationId xmlns:a16="http://schemas.microsoft.com/office/drawing/2014/main" id="{4D2FDC85-0146-DD4A-A91D-18F118EB1DF8}"/>
              </a:ext>
            </a:extLst>
          </p:cNvPr>
          <p:cNvSpPr>
            <a:spLocks noGrp="1" noChangeArrowheads="1"/>
          </p:cNvSpPr>
          <p:nvPr>
            <p:ph type="title"/>
          </p:nvPr>
        </p:nvSpPr>
        <p:spPr>
          <a:xfrm>
            <a:off x="2209800" y="152400"/>
            <a:ext cx="7772400" cy="609600"/>
          </a:xfrm>
          <a:noFill/>
        </p:spPr>
        <p:txBody>
          <a:bodyPr>
            <a:normAutofit fontScale="90000"/>
          </a:bodyPr>
          <a:lstStyle/>
          <a:p>
            <a:r>
              <a:rPr lang="en-US" altLang="en-US" dirty="0"/>
              <a:t>A First Java Program</a:t>
            </a:r>
            <a:endParaRPr lang="en-US" altLang="en-US" dirty="0">
              <a:solidFill>
                <a:schemeClr val="tx1"/>
              </a:solidFill>
            </a:endParaRPr>
          </a:p>
        </p:txBody>
      </p:sp>
      <p:sp>
        <p:nvSpPr>
          <p:cNvPr id="3" name="TextBox 2">
            <a:extLst>
              <a:ext uri="{FF2B5EF4-FFF2-40B4-BE49-F238E27FC236}">
                <a16:creationId xmlns:a16="http://schemas.microsoft.com/office/drawing/2014/main" id="{C1E68226-E95A-9C2F-006D-AA85E587F025}"/>
              </a:ext>
            </a:extLst>
          </p:cNvPr>
          <p:cNvSpPr txBox="1"/>
          <p:nvPr/>
        </p:nvSpPr>
        <p:spPr>
          <a:xfrm>
            <a:off x="1524000" y="1800413"/>
            <a:ext cx="9144000" cy="3257174"/>
          </a:xfrm>
          <a:prstGeom prst="rect">
            <a:avLst/>
          </a:prstGeom>
          <a:solidFill>
            <a:schemeClr val="bg1"/>
          </a:solidFill>
          <a:ln w="28575">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We present a simple Java program (Listing 1.1) that prints "Welcome to Java!" to the console. We demonstrate the basic structure of a Java program, including the class definition and the main method, which is the entry point of any Java application.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17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97AC-34C2-7275-04BD-232F4F2AD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4BADD-BDC0-DB23-BF54-15F72656378D}"/>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4EFDB91D-A282-A13E-6B33-ED09B09AB4D8}"/>
              </a:ext>
            </a:extLst>
          </p:cNvPr>
          <p:cNvSpPr>
            <a:spLocks noGrp="1"/>
          </p:cNvSpPr>
          <p:nvPr>
            <p:ph type="sldNum" sz="quarter" idx="11"/>
          </p:nvPr>
        </p:nvSpPr>
        <p:spPr/>
        <p:txBody>
          <a:bodyPr/>
          <a:lstStyle/>
          <a:p>
            <a:pPr>
              <a:defRPr/>
            </a:pPr>
            <a:fld id="{7B829505-C404-A846-9CAA-62B13CEE92C3}" type="slidenum">
              <a:rPr lang="en-US" altLang="en-US" smtClean="0"/>
              <a:pPr>
                <a:defRPr/>
              </a:pPr>
              <a:t>21</a:t>
            </a:fld>
            <a:endParaRPr lang="en-US" altLang="en-US"/>
          </a:p>
        </p:txBody>
      </p:sp>
      <p:sp>
        <p:nvSpPr>
          <p:cNvPr id="5" name="Rectangle 1">
            <a:extLst>
              <a:ext uri="{FF2B5EF4-FFF2-40B4-BE49-F238E27FC236}">
                <a16:creationId xmlns:a16="http://schemas.microsoft.com/office/drawing/2014/main" id="{CE01F758-5685-A933-9885-33A3B5DA3E00}"/>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881EAF12-FD9F-6110-6F8D-F0DEC5C8B4F5}"/>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800559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48D7-BB44-0F50-4B6A-3C291DDEC65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748D13-8222-E560-FA17-2DB6EB530541}"/>
              </a:ext>
            </a:extLst>
          </p:cNvPr>
          <p:cNvPicPr>
            <a:picLocks noChangeAspect="1"/>
          </p:cNvPicPr>
          <p:nvPr/>
        </p:nvPicPr>
        <p:blipFill rotWithShape="1">
          <a:blip r:embed="rId2"/>
          <a:srcRect l="22874" t="17629" r="22874" b="7917"/>
          <a:stretch>
            <a:fillRect/>
          </a:stretch>
        </p:blipFill>
        <p:spPr>
          <a:xfrm>
            <a:off x="5644054" y="2979685"/>
            <a:ext cx="5023946" cy="3878316"/>
          </a:xfrm>
          <a:prstGeom prst="rect">
            <a:avLst/>
          </a:prstGeom>
        </p:spPr>
      </p:pic>
      <p:sp>
        <p:nvSpPr>
          <p:cNvPr id="2" name="Title 1">
            <a:extLst>
              <a:ext uri="{FF2B5EF4-FFF2-40B4-BE49-F238E27FC236}">
                <a16:creationId xmlns:a16="http://schemas.microsoft.com/office/drawing/2014/main" id="{016E7AB9-E97A-B7FF-E1C2-D5DE525152E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390F732D-98AB-EAC6-4F5C-D3558ED2D3FF}"/>
              </a:ext>
            </a:extLst>
          </p:cNvPr>
          <p:cNvSpPr>
            <a:spLocks noGrp="1"/>
          </p:cNvSpPr>
          <p:nvPr>
            <p:ph type="sldNum" sz="quarter" idx="11"/>
          </p:nvPr>
        </p:nvSpPr>
        <p:spPr/>
        <p:txBody>
          <a:bodyPr/>
          <a:lstStyle/>
          <a:p>
            <a:pPr>
              <a:defRPr/>
            </a:pPr>
            <a:fld id="{7B829505-C404-A846-9CAA-62B13CEE92C3}" type="slidenum">
              <a:rPr lang="en-US" altLang="en-US" smtClean="0"/>
              <a:pPr>
                <a:defRPr/>
              </a:pPr>
              <a:t>22</a:t>
            </a:fld>
            <a:endParaRPr lang="en-US" altLang="en-US"/>
          </a:p>
        </p:txBody>
      </p:sp>
      <p:sp>
        <p:nvSpPr>
          <p:cNvPr id="5" name="Rectangle 1">
            <a:extLst>
              <a:ext uri="{FF2B5EF4-FFF2-40B4-BE49-F238E27FC236}">
                <a16:creationId xmlns:a16="http://schemas.microsoft.com/office/drawing/2014/main" id="{92018870-45A4-DC4C-9DC8-8C48EC98B74E}"/>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0E88DD80-B203-F690-AFF0-EFA7B4DDC9CD}"/>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7074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AAF3-7572-92E6-D8E9-B6DE852E84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F951A61-6D08-68AF-4DDD-0190A8966CD7}"/>
              </a:ext>
            </a:extLst>
          </p:cNvPr>
          <p:cNvPicPr>
            <a:picLocks noChangeAspect="1"/>
          </p:cNvPicPr>
          <p:nvPr/>
        </p:nvPicPr>
        <p:blipFill rotWithShape="1">
          <a:blip r:embed="rId2"/>
          <a:srcRect l="26322" t="20793" r="25862" b="29004"/>
          <a:stretch>
            <a:fillRect/>
          </a:stretch>
        </p:blipFill>
        <p:spPr>
          <a:xfrm>
            <a:off x="4876972" y="3429000"/>
            <a:ext cx="5791028" cy="3420043"/>
          </a:xfrm>
          <a:prstGeom prst="rect">
            <a:avLst/>
          </a:prstGeom>
        </p:spPr>
      </p:pic>
      <p:sp>
        <p:nvSpPr>
          <p:cNvPr id="2" name="Title 1">
            <a:extLst>
              <a:ext uri="{FF2B5EF4-FFF2-40B4-BE49-F238E27FC236}">
                <a16:creationId xmlns:a16="http://schemas.microsoft.com/office/drawing/2014/main" id="{07CD2C45-71C9-C538-A66E-7BA50488944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0F285F88-B131-AD93-ABBA-073583025557}"/>
              </a:ext>
            </a:extLst>
          </p:cNvPr>
          <p:cNvSpPr>
            <a:spLocks noGrp="1"/>
          </p:cNvSpPr>
          <p:nvPr>
            <p:ph type="sldNum" sz="quarter" idx="11"/>
          </p:nvPr>
        </p:nvSpPr>
        <p:spPr/>
        <p:txBody>
          <a:bodyPr/>
          <a:lstStyle/>
          <a:p>
            <a:pPr>
              <a:defRPr/>
            </a:pPr>
            <a:fld id="{7B829505-C404-A846-9CAA-62B13CEE92C3}" type="slidenum">
              <a:rPr lang="en-US" altLang="en-US" smtClean="0"/>
              <a:pPr>
                <a:defRPr/>
              </a:pPr>
              <a:t>23</a:t>
            </a:fld>
            <a:endParaRPr lang="en-US" altLang="en-US"/>
          </a:p>
        </p:txBody>
      </p:sp>
      <p:sp>
        <p:nvSpPr>
          <p:cNvPr id="5" name="Rectangle 1">
            <a:extLst>
              <a:ext uri="{FF2B5EF4-FFF2-40B4-BE49-F238E27FC236}">
                <a16:creationId xmlns:a16="http://schemas.microsoft.com/office/drawing/2014/main" id="{C1E1DC57-DFED-2F88-A3AA-B9CDE7EB111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B6F8BF63-5BBE-5ACE-98CC-222120D84D99}"/>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019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9D4AB-7B39-2807-614A-637118A5F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FA07F-9F49-C56E-EBF7-128BB448879B}"/>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635E6087-5A7F-6ABC-3C79-265A4E40C794}"/>
              </a:ext>
            </a:extLst>
          </p:cNvPr>
          <p:cNvSpPr>
            <a:spLocks noGrp="1"/>
          </p:cNvSpPr>
          <p:nvPr>
            <p:ph type="sldNum" sz="quarter" idx="11"/>
          </p:nvPr>
        </p:nvSpPr>
        <p:spPr/>
        <p:txBody>
          <a:bodyPr/>
          <a:lstStyle/>
          <a:p>
            <a:pPr>
              <a:defRPr/>
            </a:pPr>
            <a:fld id="{7B829505-C404-A846-9CAA-62B13CEE92C3}" type="slidenum">
              <a:rPr lang="en-US" altLang="en-US" smtClean="0"/>
              <a:pPr>
                <a:defRPr/>
              </a:pPr>
              <a:t>24</a:t>
            </a:fld>
            <a:endParaRPr lang="en-US" altLang="en-US"/>
          </a:p>
        </p:txBody>
      </p:sp>
      <p:sp>
        <p:nvSpPr>
          <p:cNvPr id="5" name="Rectangle 1">
            <a:extLst>
              <a:ext uri="{FF2B5EF4-FFF2-40B4-BE49-F238E27FC236}">
                <a16:creationId xmlns:a16="http://schemas.microsoft.com/office/drawing/2014/main" id="{5DFBF818-3F41-3C42-BA3A-4801838D30B1}"/>
              </a:ext>
            </a:extLst>
          </p:cNvPr>
          <p:cNvSpPr>
            <a:spLocks noChangeArrowheads="1"/>
          </p:cNvSpPr>
          <p:nvPr/>
        </p:nvSpPr>
        <p:spPr bwMode="auto">
          <a:xfrm>
            <a:off x="1502979" y="1106457"/>
            <a:ext cx="6421821" cy="40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15\eclipse-workspace\Welcome\</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C7B943C3-86F6-470D-45CF-B3BF50D21D84}"/>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E6CCAF29-0CC5-AFCD-F21A-1EF753E2E050}"/>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EF55E218-8727-9CFF-DCF5-4518F5B97260}"/>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72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8DA6-AB98-5994-BAE9-767504763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954CD-5CFE-A8B3-BEE2-91FE15F03DA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24100394-C993-3F59-9A1E-E4169DBA9416}"/>
              </a:ext>
            </a:extLst>
          </p:cNvPr>
          <p:cNvSpPr>
            <a:spLocks noGrp="1"/>
          </p:cNvSpPr>
          <p:nvPr>
            <p:ph type="sldNum" sz="quarter" idx="11"/>
          </p:nvPr>
        </p:nvSpPr>
        <p:spPr/>
        <p:txBody>
          <a:bodyPr/>
          <a:lstStyle/>
          <a:p>
            <a:pPr>
              <a:defRPr/>
            </a:pPr>
            <a:fld id="{7B829505-C404-A846-9CAA-62B13CEE92C3}" type="slidenum">
              <a:rPr lang="en-US" altLang="en-US" smtClean="0"/>
              <a:pPr>
                <a:defRPr/>
              </a:pPr>
              <a:t>25</a:t>
            </a:fld>
            <a:endParaRPr lang="en-US" altLang="en-US"/>
          </a:p>
        </p:txBody>
      </p:sp>
      <p:sp>
        <p:nvSpPr>
          <p:cNvPr id="5" name="Rectangle 1">
            <a:extLst>
              <a:ext uri="{FF2B5EF4-FFF2-40B4-BE49-F238E27FC236}">
                <a16:creationId xmlns:a16="http://schemas.microsoft.com/office/drawing/2014/main" id="{DA3E7D05-6F3B-1601-12C4-60934ECA1A39}"/>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6BC96523-CBDB-7F00-D523-53AEEFED707C}"/>
              </a:ext>
            </a:extLst>
          </p:cNvPr>
          <p:cNvPicPr>
            <a:picLocks noChangeAspect="1"/>
          </p:cNvPicPr>
          <p:nvPr/>
        </p:nvPicPr>
        <p:blipFill rotWithShape="1">
          <a:blip r:embed="rId2"/>
          <a:srcRect l="30000" t="19883" r="30115" b="28595"/>
          <a:stretch>
            <a:fillRect/>
          </a:stretch>
        </p:blipFill>
        <p:spPr>
          <a:xfrm>
            <a:off x="5948856" y="3429000"/>
            <a:ext cx="4719145" cy="3429001"/>
          </a:xfrm>
          <a:prstGeom prst="rect">
            <a:avLst/>
          </a:prstGeom>
        </p:spPr>
      </p:pic>
    </p:spTree>
    <p:extLst>
      <p:ext uri="{BB962C8B-B14F-4D97-AF65-F5344CB8AC3E}">
        <p14:creationId xmlns:p14="http://schemas.microsoft.com/office/powerpoint/2010/main" val="3447917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3912-DE07-FF87-4C4F-356BF16C0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5E3A4-12B8-412E-17D7-8298A30E3C81}"/>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4A751DF-83B7-D3FB-0ACC-544F8D31FB01}"/>
              </a:ext>
            </a:extLst>
          </p:cNvPr>
          <p:cNvSpPr>
            <a:spLocks noGrp="1"/>
          </p:cNvSpPr>
          <p:nvPr>
            <p:ph type="sldNum" sz="quarter" idx="11"/>
          </p:nvPr>
        </p:nvSpPr>
        <p:spPr/>
        <p:txBody>
          <a:bodyPr/>
          <a:lstStyle/>
          <a:p>
            <a:pPr>
              <a:defRPr/>
            </a:pPr>
            <a:fld id="{7B829505-C404-A846-9CAA-62B13CEE92C3}" type="slidenum">
              <a:rPr lang="en-US" altLang="en-US" smtClean="0"/>
              <a:pPr>
                <a:defRPr/>
              </a:pPr>
              <a:t>26</a:t>
            </a:fld>
            <a:endParaRPr lang="en-US" altLang="en-US"/>
          </a:p>
        </p:txBody>
      </p:sp>
      <p:sp>
        <p:nvSpPr>
          <p:cNvPr id="5" name="Rectangle 1">
            <a:extLst>
              <a:ext uri="{FF2B5EF4-FFF2-40B4-BE49-F238E27FC236}">
                <a16:creationId xmlns:a16="http://schemas.microsoft.com/office/drawing/2014/main" id="{50BCCBBB-B732-6E8E-13A1-5124E7DCB38F}"/>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spTree>
    <p:extLst>
      <p:ext uri="{BB962C8B-B14F-4D97-AF65-F5344CB8AC3E}">
        <p14:creationId xmlns:p14="http://schemas.microsoft.com/office/powerpoint/2010/main" val="328281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244C6-2CA5-92C0-60F0-0B0C39119CD7}"/>
              </a:ext>
            </a:extLst>
          </p:cNvPr>
          <p:cNvPicPr>
            <a:picLocks noChangeAspect="1"/>
          </p:cNvPicPr>
          <p:nvPr/>
        </p:nvPicPr>
        <p:blipFill rotWithShape="1">
          <a:blip r:embed="rId3"/>
          <a:srcRect r="18293" b="9566"/>
          <a:stretch/>
        </p:blipFill>
        <p:spPr>
          <a:xfrm>
            <a:off x="5816450" y="12680"/>
            <a:ext cx="4851550" cy="3416320"/>
          </a:xfrm>
          <a:prstGeom prst="rect">
            <a:avLst/>
          </a:prstGeom>
          <a:ln>
            <a:solidFill>
              <a:srgbClr val="FF0000"/>
            </a:solidFill>
          </a:ln>
        </p:spPr>
      </p:pic>
      <p:sp>
        <p:nvSpPr>
          <p:cNvPr id="10" name="Rectangle 1">
            <a:extLst>
              <a:ext uri="{FF2B5EF4-FFF2-40B4-BE49-F238E27FC236}">
                <a16:creationId xmlns:a16="http://schemas.microsoft.com/office/drawing/2014/main" id="{E31FEDB5-40AE-FE56-24EF-C46DCA4CEE81}"/>
              </a:ext>
            </a:extLst>
          </p:cNvPr>
          <p:cNvSpPr>
            <a:spLocks noChangeArrowheads="1"/>
          </p:cNvSpPr>
          <p:nvPr/>
        </p:nvSpPr>
        <p:spPr bwMode="auto">
          <a:xfrm>
            <a:off x="1524000" y="3429000"/>
            <a:ext cx="9144000" cy="3416320"/>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class Welcome: Defines a public class named Welcome.</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static void main(String[] </a:t>
            </a:r>
            <a:r>
              <a:rPr lang="en-US" altLang="en-US" sz="2400" dirty="0" err="1">
                <a:latin typeface="Calibri" panose="020F0502020204030204" pitchFamily="34" charset="0"/>
                <a:cs typeface="Calibri" panose="020F0502020204030204" pitchFamily="34" charset="0"/>
              </a:rPr>
              <a:t>args</a:t>
            </a:r>
            <a:r>
              <a:rPr lang="en-US" altLang="en-US" sz="2400" dirty="0">
                <a:latin typeface="Calibri" panose="020F0502020204030204" pitchFamily="34" charset="0"/>
                <a:cs typeface="Calibri" panose="020F0502020204030204" pitchFamily="34" charset="0"/>
              </a:rPr>
              <a:t>): The main method is the entry point of the program.</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("Welcome to Java!");: Prints the message "Welcome to Java!" to the console.</a:t>
            </a:r>
          </a:p>
          <a:p>
            <a:pPr eaLnBrk="0" fontAlgn="base" hangingPunct="0">
              <a:spcBef>
                <a:spcPct val="0"/>
              </a:spcBef>
              <a:spcAft>
                <a:spcPct val="0"/>
              </a:spcAft>
            </a:pPr>
            <a:r>
              <a:rPr lang="en-US" altLang="en-US" sz="2400" dirty="0">
                <a:latin typeface="Calibri" panose="020F0502020204030204" pitchFamily="34" charset="0"/>
                <a:cs typeface="Calibri" panose="020F0502020204030204" pitchFamily="34" charset="0"/>
              </a:rPr>
              <a:t>This simple program introduces you to the fundamental components of a Java program, such as classes, methods, and the standard output function. By running this program, you get a practical understanding of how Java code is structured and executed.</a:t>
            </a:r>
          </a:p>
        </p:txBody>
      </p:sp>
      <p:sp>
        <p:nvSpPr>
          <p:cNvPr id="12" name="TextBox 11">
            <a:extLst>
              <a:ext uri="{FF2B5EF4-FFF2-40B4-BE49-F238E27FC236}">
                <a16:creationId xmlns:a16="http://schemas.microsoft.com/office/drawing/2014/main" id="{E6093D3F-6323-BBDC-6024-F17A2A7C3B4A}"/>
              </a:ext>
            </a:extLst>
          </p:cNvPr>
          <p:cNvSpPr txBox="1"/>
          <p:nvPr/>
        </p:nvSpPr>
        <p:spPr>
          <a:xfrm>
            <a:off x="1524000" y="12680"/>
            <a:ext cx="4292450" cy="3416320"/>
          </a:xfrm>
          <a:prstGeom prst="rect">
            <a:avLst/>
          </a:prstGeom>
          <a:solidFill>
            <a:schemeClr val="bg1"/>
          </a:solidFill>
          <a:ln w="28575">
            <a:solidFill>
              <a:srgbClr val="FF0000"/>
            </a:solidFill>
          </a:ln>
        </p:spPr>
        <p:txBody>
          <a:bodyPr wrap="square">
            <a:spAutoFit/>
          </a:bodyPr>
          <a:lstStyle/>
          <a:p>
            <a:r>
              <a:rPr lang="en-US" b="1" dirty="0">
                <a:solidFill>
                  <a:srgbClr val="7F0055"/>
                </a:solidFill>
                <a:highlight>
                  <a:srgbClr val="FFFFFF"/>
                </a:highlight>
                <a:latin typeface="Consolas" panose="020B0609020204030204" pitchFamily="49" charset="0"/>
              </a:rPr>
              <a:t>package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a:t>
            </a:r>
          </a:p>
          <a:p>
            <a:br>
              <a:rPr lang="en-US" dirty="0">
                <a:solidFill>
                  <a:srgbClr val="000000"/>
                </a:solidFill>
                <a:highlight>
                  <a:srgbClr val="FFFFFF"/>
                </a:highlight>
                <a:latin typeface="Consolas" panose="020B0609020204030204" pitchFamily="49" charset="0"/>
              </a:rPr>
            </a:br>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 {</a:t>
            </a:r>
          </a:p>
          <a:p>
            <a:endParaRPr lang="en-US" dirty="0">
              <a:solidFill>
                <a:srgbClr val="000000"/>
              </a:solidFill>
              <a:highlight>
                <a:srgbClr val="FFFFFF"/>
              </a:highlight>
              <a:latin typeface="Consolas" panose="020B0609020204030204" pitchFamily="49" charset="0"/>
            </a:endParaRPr>
          </a:p>
          <a:p>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main(String[] </a:t>
            </a:r>
            <a:r>
              <a:rPr lang="en-US" dirty="0" err="1">
                <a:solidFill>
                  <a:srgbClr val="6A3E3E"/>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a:t>
            </a:r>
          </a:p>
          <a:p>
            <a:r>
              <a:rPr lang="en-US" dirty="0">
                <a:solidFill>
                  <a:srgbClr val="3F7F5F"/>
                </a:solidFill>
                <a:highlight>
                  <a:srgbClr val="FFFFFF"/>
                </a:highlight>
                <a:latin typeface="Consolas" panose="020B0609020204030204" pitchFamily="49" charset="0"/>
              </a:rPr>
              <a:t>// Comment</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System.</a:t>
            </a:r>
            <a:r>
              <a:rPr lang="en-US" b="1" i="1" dirty="0" err="1">
                <a:solidFill>
                  <a:srgbClr val="0000C0"/>
                </a:solidFill>
                <a:highlight>
                  <a:srgbClr val="FFFFFF"/>
                </a:highlight>
                <a:latin typeface="Consolas" panose="020B0609020204030204" pitchFamily="49" charset="0"/>
              </a:rPr>
              <a:t>out</a:t>
            </a:r>
            <a:r>
              <a:rPr lang="en-US" dirty="0" err="1">
                <a:solidFill>
                  <a:srgbClr val="000000"/>
                </a:solidFill>
                <a:highlight>
                  <a:srgbClr val="FFFFFF"/>
                </a:highlight>
                <a:latin typeface="Consolas" panose="020B0609020204030204" pitchFamily="49" charset="0"/>
              </a:rPr>
              <a:t>.println</a:t>
            </a:r>
            <a:r>
              <a:rPr lang="en-US" dirty="0">
                <a:solidFill>
                  <a:srgbClr val="000000"/>
                </a:solidFill>
                <a:highlight>
                  <a:srgbClr val="FFFFFF"/>
                </a:highlight>
                <a:latin typeface="Consolas" panose="020B0609020204030204" pitchFamily="49" charset="0"/>
              </a:rPr>
              <a:t>(</a:t>
            </a:r>
            <a:r>
              <a:rPr lang="en-US" dirty="0">
                <a:solidFill>
                  <a:srgbClr val="2A00FF"/>
                </a:solidFill>
                <a:highlight>
                  <a:srgbClr val="FFFFFF"/>
                </a:highlight>
                <a:latin typeface="Consolas" panose="020B0609020204030204" pitchFamily="49" charset="0"/>
              </a:rPr>
              <a:t>"Welcome to Java!"</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9737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28</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4AAE4D91-CE87-FC9C-9125-9640E7D13901}"/>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38521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C77D43-DA27-FB7B-C20A-06DF30B6F6D5}"/>
              </a:ext>
            </a:extLst>
          </p:cNvPr>
          <p:cNvPicPr>
            <a:picLocks noChangeAspect="1"/>
          </p:cNvPicPr>
          <p:nvPr/>
        </p:nvPicPr>
        <p:blipFill rotWithShape="1">
          <a:blip r:embed="rId2"/>
          <a:srcRect l="22874" t="90" r="22874" b="7917"/>
          <a:stretch/>
        </p:blipFill>
        <p:spPr>
          <a:xfrm>
            <a:off x="5644054" y="2066083"/>
            <a:ext cx="5023946" cy="4791918"/>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29</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5707115" y="2764223"/>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6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9C1C-4E65-0A2D-3344-DB49366EE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CEA13-CFA7-19D8-5585-42E7C34AD76D}"/>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87EDA06-E13A-BD41-FC40-350B122F84EA}"/>
              </a:ext>
            </a:extLst>
          </p:cNvPr>
          <p:cNvSpPr>
            <a:spLocks noChangeArrowheads="1"/>
          </p:cNvSpPr>
          <p:nvPr/>
        </p:nvSpPr>
        <p:spPr bwMode="auto">
          <a:xfrm>
            <a:off x="82796" y="1154082"/>
            <a:ext cx="1202640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i="1" dirty="0">
                <a:latin typeface="Calibir"/>
              </a:rPr>
              <a:t>What You’ll Learn: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Fundamentals of software development</a:t>
            </a:r>
          </a:p>
          <a:p>
            <a:pPr marL="457200" indent="-457200">
              <a:lnSpc>
                <a:spcPct val="150000"/>
              </a:lnSpc>
              <a:buFont typeface="Arial" panose="020B0604020202020204" pitchFamily="34" charset="0"/>
              <a:buChar char="•"/>
            </a:pPr>
            <a:r>
              <a:rPr lang="en-US" sz="2800" dirty="0">
                <a:latin typeface="Calibir"/>
              </a:rPr>
              <a:t>Object-Oriented Programming (OOP) using </a:t>
            </a:r>
            <a:r>
              <a:rPr lang="en-US" sz="2800" b="1" dirty="0">
                <a:latin typeface="Calibir"/>
              </a:rPr>
              <a:t>Java or Python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UML modeling &amp; GUI applications</a:t>
            </a:r>
          </a:p>
          <a:p>
            <a:pPr marL="457200" indent="-457200">
              <a:lnSpc>
                <a:spcPct val="150000"/>
              </a:lnSpc>
              <a:buFont typeface="Arial" panose="020B0604020202020204" pitchFamily="34" charset="0"/>
              <a:buChar char="•"/>
            </a:pPr>
            <a:r>
              <a:rPr lang="en-US" sz="2800" dirty="0">
                <a:latin typeface="Calibir"/>
              </a:rPr>
              <a:t>Software testing, collaboration, and version control (Git)</a:t>
            </a:r>
          </a:p>
          <a:p>
            <a:pPr>
              <a:lnSpc>
                <a:spcPct val="150000"/>
              </a:lnSpc>
            </a:pPr>
            <a:r>
              <a:rPr lang="en-US" sz="2800" i="1" dirty="0">
                <a:latin typeface="Calibir"/>
              </a:rPr>
              <a:t>Tools Used:</a:t>
            </a:r>
            <a:r>
              <a:rPr lang="en-US" sz="2800" dirty="0">
                <a:latin typeface="Calibir"/>
              </a:rPr>
              <a:t> Visual Paradigm, Git, </a:t>
            </a:r>
            <a:r>
              <a:rPr lang="en-US" sz="2800" dirty="0" err="1">
                <a:latin typeface="Calibir"/>
              </a:rPr>
              <a:t>BlueJ</a:t>
            </a:r>
            <a:r>
              <a:rPr lang="en-US" sz="2800" dirty="0">
                <a:latin typeface="Calibir"/>
              </a:rPr>
              <a:t> / Eclipse / </a:t>
            </a:r>
            <a:r>
              <a:rPr lang="en-US" sz="2800" dirty="0" err="1">
                <a:latin typeface="Calibir"/>
              </a:rPr>
              <a:t>VSCode</a:t>
            </a:r>
            <a:r>
              <a:rPr lang="en-US" sz="2800" dirty="0">
                <a:latin typeface="Calibir"/>
              </a:rPr>
              <a:t>, Python 3.8+, JavaFX / </a:t>
            </a:r>
            <a:r>
              <a:rPr lang="en-US" sz="2800" dirty="0" err="1">
                <a:latin typeface="Calibir"/>
              </a:rPr>
              <a:t>Tkinter</a:t>
            </a:r>
            <a:endParaRPr lang="en-US" sz="2800" dirty="0">
              <a:latin typeface="Calibir"/>
            </a:endParaRPr>
          </a:p>
        </p:txBody>
      </p:sp>
    </p:spTree>
    <p:extLst>
      <p:ext uri="{BB962C8B-B14F-4D97-AF65-F5344CB8AC3E}">
        <p14:creationId xmlns:p14="http://schemas.microsoft.com/office/powerpoint/2010/main" val="197886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6090E-3FC1-5EFA-01F1-4DE5944DD340}"/>
              </a:ext>
            </a:extLst>
          </p:cNvPr>
          <p:cNvPicPr>
            <a:picLocks noChangeAspect="1"/>
          </p:cNvPicPr>
          <p:nvPr/>
        </p:nvPicPr>
        <p:blipFill rotWithShape="1">
          <a:blip r:embed="rId2"/>
          <a:srcRect l="26322" t="1316" r="25862" b="29003"/>
          <a:stretch/>
        </p:blipFill>
        <p:spPr>
          <a:xfrm>
            <a:off x="4876972" y="2102070"/>
            <a:ext cx="5791028" cy="4746973"/>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30</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4876973" y="2992032"/>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520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31</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086884"/>
            <a:ext cx="642182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810388A2-F998-8298-DEF8-5B0D4377C06A}"/>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40C0FC55-9019-8FFD-D396-50FD33A382BA}"/>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2C8C3E3-4F51-91C7-432E-F956F74991C4}"/>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870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32</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a:t>
            </a:r>
            <a:r>
              <a:rPr lang="en-US" altLang="en-US" sz="2500" dirty="0" err="1">
                <a:latin typeface="Calibri" panose="020F0502020204030204" pitchFamily="34" charset="0"/>
                <a:cs typeface="Calibri" panose="020F0502020204030204" pitchFamily="34" charset="0"/>
              </a:rPr>
              <a:t>UserInputOutput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D9E0DB94-28BF-9CFC-7ADC-C36CEBBEF2CA}"/>
              </a:ext>
            </a:extLst>
          </p:cNvPr>
          <p:cNvPicPr>
            <a:picLocks noChangeAspect="1"/>
          </p:cNvPicPr>
          <p:nvPr/>
        </p:nvPicPr>
        <p:blipFill rotWithShape="1">
          <a:blip r:embed="rId2"/>
          <a:srcRect l="30000" r="30115" b="28595"/>
          <a:stretch/>
        </p:blipFill>
        <p:spPr>
          <a:xfrm>
            <a:off x="5948856" y="2105708"/>
            <a:ext cx="4719145" cy="4752293"/>
          </a:xfrm>
          <a:prstGeom prst="rect">
            <a:avLst/>
          </a:prstGeom>
        </p:spPr>
      </p:pic>
    </p:spTree>
    <p:extLst>
      <p:ext uri="{BB962C8B-B14F-4D97-AF65-F5344CB8AC3E}">
        <p14:creationId xmlns:p14="http://schemas.microsoft.com/office/powerpoint/2010/main" val="3632291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33</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pic>
        <p:nvPicPr>
          <p:cNvPr id="6" name="Picture 5">
            <a:extLst>
              <a:ext uri="{FF2B5EF4-FFF2-40B4-BE49-F238E27FC236}">
                <a16:creationId xmlns:a16="http://schemas.microsoft.com/office/drawing/2014/main" id="{21BC6A3E-C526-2D84-4F67-ADB6966EAABC}"/>
              </a:ext>
            </a:extLst>
          </p:cNvPr>
          <p:cNvPicPr>
            <a:picLocks noChangeAspect="1"/>
          </p:cNvPicPr>
          <p:nvPr/>
        </p:nvPicPr>
        <p:blipFill rotWithShape="1">
          <a:blip r:embed="rId2"/>
          <a:srcRect b="6845"/>
          <a:stretch/>
        </p:blipFill>
        <p:spPr>
          <a:xfrm>
            <a:off x="1534510" y="2066554"/>
            <a:ext cx="9144000" cy="4791447"/>
          </a:xfrm>
          <a:prstGeom prst="rect">
            <a:avLst/>
          </a:prstGeom>
        </p:spPr>
      </p:pic>
    </p:spTree>
    <p:extLst>
      <p:ext uri="{BB962C8B-B14F-4D97-AF65-F5344CB8AC3E}">
        <p14:creationId xmlns:p14="http://schemas.microsoft.com/office/powerpoint/2010/main" val="400525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1" y="1687354"/>
            <a:ext cx="9004803"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pic>
        <p:nvPicPr>
          <p:cNvPr id="10" name="Picture 9">
            <a:extLst>
              <a:ext uri="{FF2B5EF4-FFF2-40B4-BE49-F238E27FC236}">
                <a16:creationId xmlns:a16="http://schemas.microsoft.com/office/drawing/2014/main" id="{CDD92B20-5416-8B09-932D-4A8D582A5D9D}"/>
              </a:ext>
            </a:extLst>
          </p:cNvPr>
          <p:cNvPicPr>
            <a:picLocks noChangeAspect="1"/>
          </p:cNvPicPr>
          <p:nvPr/>
        </p:nvPicPr>
        <p:blipFill rotWithShape="1">
          <a:blip r:embed="rId2"/>
          <a:srcRect r="21724" b="34521"/>
          <a:stretch/>
        </p:blipFill>
        <p:spPr>
          <a:xfrm>
            <a:off x="5895278" y="0"/>
            <a:ext cx="4783873" cy="2251002"/>
          </a:xfrm>
          <a:prstGeom prst="rect">
            <a:avLst/>
          </a:prstGeom>
          <a:ln>
            <a:solidFill>
              <a:schemeClr val="accent1"/>
            </a:solidFill>
          </a:ln>
        </p:spPr>
      </p:pic>
      <p:pic>
        <p:nvPicPr>
          <p:cNvPr id="12" name="Picture 11">
            <a:extLst>
              <a:ext uri="{FF2B5EF4-FFF2-40B4-BE49-F238E27FC236}">
                <a16:creationId xmlns:a16="http://schemas.microsoft.com/office/drawing/2014/main" id="{697C51AE-71D8-1566-49EE-773F3C02DE33}"/>
              </a:ext>
            </a:extLst>
          </p:cNvPr>
          <p:cNvPicPr>
            <a:picLocks noChangeAspect="1"/>
          </p:cNvPicPr>
          <p:nvPr/>
        </p:nvPicPr>
        <p:blipFill rotWithShape="1">
          <a:blip r:embed="rId3"/>
          <a:srcRect l="760" t="16139" r="29635" b="31680"/>
          <a:stretch/>
        </p:blipFill>
        <p:spPr>
          <a:xfrm>
            <a:off x="1524000" y="1"/>
            <a:ext cx="4360127" cy="1784194"/>
          </a:xfrm>
          <a:prstGeom prst="rect">
            <a:avLst/>
          </a:prstGeom>
          <a:ln>
            <a:solidFill>
              <a:schemeClr val="accent1"/>
            </a:solidFill>
          </a:ln>
        </p:spPr>
      </p:pic>
    </p:spTree>
    <p:extLst>
      <p:ext uri="{BB962C8B-B14F-4D97-AF65-F5344CB8AC3E}">
        <p14:creationId xmlns:p14="http://schemas.microsoft.com/office/powerpoint/2010/main" val="416429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50"/>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1. Import Statement: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import </a:t>
            </a:r>
            <a:r>
              <a:rPr lang="en-US" altLang="en-US" sz="2200" dirty="0" err="1">
                <a:latin typeface="Calibri" panose="020F0502020204030204" pitchFamily="34" charset="0"/>
                <a:cs typeface="Calibri" panose="020F0502020204030204" pitchFamily="34" charset="0"/>
              </a:rPr>
              <a:t>java.util.Scanner</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imports the Scanner class, which is used for reading input from the user.</a:t>
            </a:r>
          </a:p>
        </p:txBody>
      </p:sp>
    </p:spTree>
    <p:extLst>
      <p:ext uri="{BB962C8B-B14F-4D97-AF65-F5344CB8AC3E}">
        <p14:creationId xmlns:p14="http://schemas.microsoft.com/office/powerpoint/2010/main" val="1340171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7"/>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2. Class Declaration: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class </a:t>
            </a:r>
            <a:r>
              <a:rPr lang="en-US" altLang="en-US" sz="2200" dirty="0" err="1">
                <a:latin typeface="Calibri" panose="020F0502020204030204" pitchFamily="34" charset="0"/>
                <a:cs typeface="Calibri" panose="020F0502020204030204" pitchFamily="34" charset="0"/>
              </a:rPr>
              <a:t>UserInputOutput</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declares a public class named </a:t>
            </a:r>
            <a:r>
              <a:rPr lang="en-US" altLang="en-US" sz="2200" dirty="0" err="1">
                <a:latin typeface="Calibri" panose="020F0502020204030204" pitchFamily="34" charset="0"/>
                <a:cs typeface="Calibri" panose="020F0502020204030204" pitchFamily="34" charset="0"/>
              </a:rPr>
              <a:t>UserInputOutput</a:t>
            </a:r>
            <a:endParaRPr lang="en-US"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4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6"/>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3. Main Method:</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static void main(String[] </a:t>
            </a:r>
            <a:r>
              <a:rPr lang="en-US" altLang="en-US" sz="2200" dirty="0" err="1">
                <a:latin typeface="Calibri" panose="020F0502020204030204" pitchFamily="34" charset="0"/>
                <a:cs typeface="Calibri" panose="020F0502020204030204" pitchFamily="34" charset="0"/>
              </a:rPr>
              <a:t>args</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is the entry point of the program where execution begins.</a:t>
            </a:r>
          </a:p>
        </p:txBody>
      </p:sp>
    </p:spTree>
    <p:extLst>
      <p:ext uri="{BB962C8B-B14F-4D97-AF65-F5344CB8AC3E}">
        <p14:creationId xmlns:p14="http://schemas.microsoft.com/office/powerpoint/2010/main" val="703023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49"/>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4. Scanner Object Creation: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Scanner </a:t>
            </a:r>
            <a:r>
              <a:rPr lang="en-US" altLang="en-US" sz="2200" dirty="0" err="1">
                <a:latin typeface="Calibri" panose="020F0502020204030204" pitchFamily="34" charset="0"/>
                <a:cs typeface="Calibri" panose="020F0502020204030204" pitchFamily="34" charset="0"/>
              </a:rPr>
              <a:t>scanner</a:t>
            </a:r>
            <a:r>
              <a:rPr lang="en-US" altLang="en-US" sz="2200" dirty="0">
                <a:latin typeface="Calibri" panose="020F0502020204030204" pitchFamily="34" charset="0"/>
                <a:cs typeface="Calibri" panose="020F0502020204030204" pitchFamily="34" charset="0"/>
              </a:rPr>
              <a:t> = new Scanner(System.in);</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creates a Scanner object to read input from the standard input stream (keyboard).</a:t>
            </a:r>
          </a:p>
        </p:txBody>
      </p:sp>
    </p:spTree>
    <p:extLst>
      <p:ext uri="{BB962C8B-B14F-4D97-AF65-F5344CB8AC3E}">
        <p14:creationId xmlns:p14="http://schemas.microsoft.com/office/powerpoint/2010/main" val="2018775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5. Prompting for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a:t>
            </a:r>
            <a:r>
              <a:rPr lang="en-US" altLang="en-US" sz="2200" dirty="0">
                <a:latin typeface="Calibri" panose="020F0502020204030204" pitchFamily="34" charset="0"/>
                <a:cs typeface="Calibri" panose="020F0502020204030204" pitchFamily="34" charset="0"/>
              </a:rPr>
              <a:t>("Enter your name: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prompts the user to enter their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6. Reading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String name = </a:t>
            </a:r>
            <a:r>
              <a:rPr lang="en-US" altLang="en-US" sz="2200" dirty="0" err="1">
                <a:latin typeface="Calibri" panose="020F0502020204030204" pitchFamily="34" charset="0"/>
                <a:cs typeface="Calibri" panose="020F0502020204030204" pitchFamily="34" charset="0"/>
              </a:rPr>
              <a:t>scanner.nextLine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reads the user's input and stores it in a variable named name.</a:t>
            </a:r>
          </a:p>
        </p:txBody>
      </p:sp>
    </p:spTree>
    <p:extLst>
      <p:ext uri="{BB962C8B-B14F-4D97-AF65-F5344CB8AC3E}">
        <p14:creationId xmlns:p14="http://schemas.microsoft.com/office/powerpoint/2010/main" val="106844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240C-1518-C330-AF3F-DECD94DE1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8DCC-863C-5FA3-704E-2A8272300388}"/>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7E86AB8E-3606-A21F-B8C4-F8C192FAFF35}"/>
              </a:ext>
            </a:extLst>
          </p:cNvPr>
          <p:cNvSpPr>
            <a:spLocks noChangeArrowheads="1"/>
          </p:cNvSpPr>
          <p:nvPr/>
        </p:nvSpPr>
        <p:spPr bwMode="auto">
          <a:xfrm>
            <a:off x="82796" y="830917"/>
            <a:ext cx="120264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Welcome everyone to 32555 – Fundamentals of Software Development. Whether you’ve coded before or this is your first time, this subject is designed to give you the foundations of software engineering using either Python or Java.</a:t>
            </a:r>
          </a:p>
          <a:p>
            <a:pPr>
              <a:lnSpc>
                <a:spcPct val="150000"/>
              </a:lnSpc>
            </a:pPr>
            <a:r>
              <a:rPr lang="en-US" sz="2800" dirty="0">
                <a:latin typeface="Calibir"/>
              </a:rPr>
              <a:t>We’ll teach you how to think like a developer: analyze user needs, model your solution, write working code, test it, and work in a team using Git.</a:t>
            </a:r>
          </a:p>
          <a:p>
            <a:pPr>
              <a:lnSpc>
                <a:spcPct val="150000"/>
              </a:lnSpc>
            </a:pPr>
            <a:r>
              <a:rPr lang="en-US" sz="2800" dirty="0">
                <a:latin typeface="Calibir"/>
              </a:rPr>
              <a:t>Please choose </a:t>
            </a:r>
            <a:r>
              <a:rPr lang="en-US" sz="2800" b="1" dirty="0">
                <a:latin typeface="Calibir"/>
              </a:rPr>
              <a:t>either Python or Java</a:t>
            </a:r>
            <a:r>
              <a:rPr lang="en-US" sz="2800" dirty="0">
                <a:latin typeface="Calibir"/>
              </a:rPr>
              <a:t> this week — you only need to use </a:t>
            </a:r>
            <a:r>
              <a:rPr lang="en-US" sz="2800" b="1" dirty="0">
                <a:latin typeface="Calibir"/>
              </a:rPr>
              <a:t>one</a:t>
            </a:r>
            <a:r>
              <a:rPr lang="en-US" sz="2800" dirty="0">
                <a:latin typeface="Calibir"/>
              </a:rPr>
              <a:t> language for the rest of the trimester. Labs, quizzes, and assessments will align with your choice.</a:t>
            </a:r>
          </a:p>
        </p:txBody>
      </p:sp>
    </p:spTree>
    <p:extLst>
      <p:ext uri="{BB962C8B-B14F-4D97-AF65-F5344CB8AC3E}">
        <p14:creationId xmlns:p14="http://schemas.microsoft.com/office/powerpoint/2010/main" val="30798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7. Producing Output: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System.out.println</a:t>
            </a:r>
            <a:r>
              <a:rPr lang="en-US" altLang="en-US" sz="2200" dirty="0">
                <a:latin typeface="Calibri" panose="020F0502020204030204" pitchFamily="34" charset="0"/>
                <a:cs typeface="Calibri" panose="020F0502020204030204" pitchFamily="34" charset="0"/>
              </a:rPr>
              <a:t>("Welcome, " + name +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outputs a welcome message that includes the user's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8. Closing the Scanner:</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scanner.close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closes the Scanner object to free up resources.</a:t>
            </a:r>
          </a:p>
        </p:txBody>
      </p:sp>
    </p:spTree>
    <p:extLst>
      <p:ext uri="{BB962C8B-B14F-4D97-AF65-F5344CB8AC3E}">
        <p14:creationId xmlns:p14="http://schemas.microsoft.com/office/powerpoint/2010/main" val="1464032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486984"/>
            <a:ext cx="78333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5. Run your Java program:</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Right-click on your Java file (e.g., UserInputOutput.java).</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Run As &gt; Java Application.</a:t>
            </a:r>
          </a:p>
        </p:txBody>
      </p:sp>
      <p:sp>
        <p:nvSpPr>
          <p:cNvPr id="4" name="TextBox 3">
            <a:extLst>
              <a:ext uri="{FF2B5EF4-FFF2-40B4-BE49-F238E27FC236}">
                <a16:creationId xmlns:a16="http://schemas.microsoft.com/office/drawing/2014/main" id="{1BA3A049-16B7-1532-4E25-EF22C045B4CE}"/>
              </a:ext>
            </a:extLst>
          </p:cNvPr>
          <p:cNvSpPr txBox="1"/>
          <p:nvPr/>
        </p:nvSpPr>
        <p:spPr>
          <a:xfrm>
            <a:off x="1529944" y="1982476"/>
            <a:ext cx="9144000" cy="861774"/>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This will execute your Java program, allowing you to enter your name and see the welcome message displayed in the console.</a:t>
            </a:r>
            <a:endParaRPr lang="en-AU" sz="25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5A3FF1-F997-463E-4D89-0ECCD4CF86FD}"/>
              </a:ext>
            </a:extLst>
          </p:cNvPr>
          <p:cNvPicPr>
            <a:picLocks noChangeAspect="1"/>
          </p:cNvPicPr>
          <p:nvPr/>
        </p:nvPicPr>
        <p:blipFill rotWithShape="1">
          <a:blip r:embed="rId2"/>
          <a:srcRect r="18171" b="26910"/>
          <a:stretch/>
        </p:blipFill>
        <p:spPr>
          <a:xfrm>
            <a:off x="1524000" y="3098646"/>
            <a:ext cx="7482468" cy="3759355"/>
          </a:xfrm>
          <a:prstGeom prst="rect">
            <a:avLst/>
          </a:prstGeom>
        </p:spPr>
      </p:pic>
    </p:spTree>
    <p:extLst>
      <p:ext uri="{BB962C8B-B14F-4D97-AF65-F5344CB8AC3E}">
        <p14:creationId xmlns:p14="http://schemas.microsoft.com/office/powerpoint/2010/main" val="333644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0"/>
            <a:ext cx="312617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Select and Click on OK</a:t>
            </a:r>
            <a:endParaRPr lang="en-US" altLang="en-US" sz="25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FDA8C-48B1-01A0-CD2E-D6CD54EEBF1F}"/>
              </a:ext>
            </a:extLst>
          </p:cNvPr>
          <p:cNvPicPr>
            <a:picLocks noChangeAspect="1"/>
          </p:cNvPicPr>
          <p:nvPr/>
        </p:nvPicPr>
        <p:blipFill rotWithShape="1">
          <a:blip r:embed="rId2"/>
          <a:srcRect r="20487" b="31247"/>
          <a:stretch/>
        </p:blipFill>
        <p:spPr>
          <a:xfrm>
            <a:off x="1819078" y="1348757"/>
            <a:ext cx="8553844" cy="4160486"/>
          </a:xfrm>
          <a:prstGeom prst="rect">
            <a:avLst/>
          </a:prstGeom>
        </p:spPr>
      </p:pic>
    </p:spTree>
    <p:extLst>
      <p:ext uri="{BB962C8B-B14F-4D97-AF65-F5344CB8AC3E}">
        <p14:creationId xmlns:p14="http://schemas.microsoft.com/office/powerpoint/2010/main" val="139751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4C44D0-74F6-FB4E-3E4D-A7F8E244E64A}"/>
              </a:ext>
            </a:extLst>
          </p:cNvPr>
          <p:cNvPicPr>
            <a:picLocks noChangeAspect="1"/>
          </p:cNvPicPr>
          <p:nvPr/>
        </p:nvPicPr>
        <p:blipFill rotWithShape="1">
          <a:blip r:embed="rId2"/>
          <a:srcRect b="6965"/>
          <a:stretch/>
        </p:blipFill>
        <p:spPr>
          <a:xfrm>
            <a:off x="1524000" y="1036367"/>
            <a:ext cx="9144000" cy="4785267"/>
          </a:xfrm>
          <a:prstGeom prst="rect">
            <a:avLst/>
          </a:prstGeom>
        </p:spPr>
      </p:pic>
      <p:sp>
        <p:nvSpPr>
          <p:cNvPr id="7" name="Rectangle: Rounded Corners 6">
            <a:extLst>
              <a:ext uri="{FF2B5EF4-FFF2-40B4-BE49-F238E27FC236}">
                <a16:creationId xmlns:a16="http://schemas.microsoft.com/office/drawing/2014/main" id="{556D41D6-3843-C165-8BB7-511530749EC1}"/>
              </a:ext>
            </a:extLst>
          </p:cNvPr>
          <p:cNvSpPr/>
          <p:nvPr/>
        </p:nvSpPr>
        <p:spPr>
          <a:xfrm>
            <a:off x="3776546" y="4661207"/>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405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AA617-A0A6-8DB3-2E79-0A38188C0E2A}"/>
              </a:ext>
            </a:extLst>
          </p:cNvPr>
          <p:cNvPicPr>
            <a:picLocks noChangeAspect="1"/>
          </p:cNvPicPr>
          <p:nvPr/>
        </p:nvPicPr>
        <p:blipFill rotWithShape="1">
          <a:blip r:embed="rId2"/>
          <a:srcRect b="9566"/>
          <a:stretch/>
        </p:blipFill>
        <p:spPr>
          <a:xfrm>
            <a:off x="1524000" y="1137427"/>
            <a:ext cx="9144000" cy="4651452"/>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3776546" y="4672355"/>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37579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2061185" y="1259989"/>
            <a:ext cx="7974538" cy="64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For Python Programming</a:t>
            </a:r>
            <a:endParaRPr lang="en-US" altLang="en-US" sz="2800" dirty="0">
              <a:latin typeface="Calibir"/>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2070007" y="2345918"/>
            <a:ext cx="8020616" cy="4456989"/>
          </a:xfrm>
          <a:prstGeom prst="rect">
            <a:avLst/>
          </a:prstGeom>
          <a:noFill/>
        </p:spPr>
        <p:txBody>
          <a:bodyPr wrap="square">
            <a:spAutoFit/>
          </a:bodyPr>
          <a:lstStyle/>
          <a:p>
            <a:pPr>
              <a:lnSpc>
                <a:spcPct val="150000"/>
              </a:lnSpc>
            </a:pPr>
            <a:r>
              <a:rPr lang="en-US" sz="1909" b="1" dirty="0">
                <a:latin typeface="Calibir"/>
              </a:rPr>
              <a:t>Recommendations:</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Anaconda</a:t>
            </a:r>
            <a:r>
              <a:rPr lang="en-US" sz="1909" dirty="0">
                <a:latin typeface="Calibir"/>
              </a:rPr>
              <a:t> if:</a:t>
            </a:r>
          </a:p>
          <a:p>
            <a:pPr marL="599626" lvl="2" indent="-311719">
              <a:lnSpc>
                <a:spcPct val="150000"/>
              </a:lnSpc>
              <a:buFont typeface="Arial" panose="020B0604020202020204" pitchFamily="34" charset="0"/>
              <a:buChar char="•"/>
            </a:pPr>
            <a:r>
              <a:rPr lang="en-US" sz="1909" dirty="0">
                <a:latin typeface="Calibir"/>
              </a:rPr>
              <a:t>You're new to Python/ML</a:t>
            </a:r>
          </a:p>
          <a:p>
            <a:pPr marL="599626" lvl="2" indent="-311719">
              <a:lnSpc>
                <a:spcPct val="150000"/>
              </a:lnSpc>
              <a:buFont typeface="Arial" panose="020B0604020202020204" pitchFamily="34" charset="0"/>
              <a:buChar char="•"/>
            </a:pPr>
            <a:r>
              <a:rPr lang="en-US" sz="1909" dirty="0">
                <a:latin typeface="Calibir"/>
              </a:rPr>
              <a:t>You want a plug-and-play setup with </a:t>
            </a:r>
            <a:r>
              <a:rPr lang="en-US" sz="1909" dirty="0" err="1">
                <a:latin typeface="Calibir"/>
              </a:rPr>
              <a:t>JupyterLab</a:t>
            </a:r>
            <a:endParaRPr lang="en-US" sz="1909" dirty="0">
              <a:latin typeface="Calibir"/>
            </a:endParaRP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VS Code</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You're already comfortable with Python and want a more advanced, customizable development workflow</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Google </a:t>
            </a:r>
            <a:r>
              <a:rPr lang="en-US" sz="1909" b="1" dirty="0" err="1">
                <a:latin typeface="Calibir"/>
              </a:rPr>
              <a:t>Colab</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2"/>
          <a:srcRect r="50000" b="63333"/>
          <a:stretch>
            <a:fillRect/>
          </a:stretch>
        </p:blipFill>
        <p:spPr>
          <a:xfrm>
            <a:off x="3602182" y="2909455"/>
            <a:ext cx="6650181" cy="1371600"/>
          </a:xfrm>
          <a:prstGeom prst="rect">
            <a:avLst/>
          </a:prstGeom>
        </p:spPr>
      </p:pic>
    </p:spTree>
    <p:extLst>
      <p:ext uri="{BB962C8B-B14F-4D97-AF65-F5344CB8AC3E}">
        <p14:creationId xmlns:p14="http://schemas.microsoft.com/office/powerpoint/2010/main" val="1503116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64D-8F63-780C-618D-F1C65AC62AB0}"/>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0A74214A-754A-5C3F-4298-85DA78C27259}"/>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D369E19-7F71-5750-B77D-17C6F78881CC}"/>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50B9EE82-F361-244B-7085-7F7F55F213D4}"/>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11" name="Picture 10">
            <a:extLst>
              <a:ext uri="{FF2B5EF4-FFF2-40B4-BE49-F238E27FC236}">
                <a16:creationId xmlns:a16="http://schemas.microsoft.com/office/drawing/2014/main" id="{7FFA8FB7-ABC8-185C-E6C9-D8B714161C1C}"/>
              </a:ext>
            </a:extLst>
          </p:cNvPr>
          <p:cNvPicPr>
            <a:picLocks noChangeAspect="1"/>
          </p:cNvPicPr>
          <p:nvPr/>
        </p:nvPicPr>
        <p:blipFill>
          <a:blip r:embed="rId2"/>
          <a:srcRect l="3515" t="4400" r="1874" b="61111"/>
          <a:stretch>
            <a:fillRect/>
          </a:stretch>
        </p:blipFill>
        <p:spPr>
          <a:xfrm>
            <a:off x="3394363" y="2952926"/>
            <a:ext cx="6857999" cy="1406234"/>
          </a:xfrm>
          <a:prstGeom prst="rect">
            <a:avLst/>
          </a:prstGeom>
        </p:spPr>
      </p:pic>
    </p:spTree>
    <p:extLst>
      <p:ext uri="{BB962C8B-B14F-4D97-AF65-F5344CB8AC3E}">
        <p14:creationId xmlns:p14="http://schemas.microsoft.com/office/powerpoint/2010/main" val="1115231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2"/>
          <a:srcRect b="15556"/>
          <a:stretch>
            <a:fillRect/>
          </a:stretch>
        </p:blipFill>
        <p:spPr>
          <a:xfrm>
            <a:off x="1939637" y="1091046"/>
            <a:ext cx="8312727" cy="3948545"/>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2"/>
          <a:srcRect b="10000"/>
          <a:stretch>
            <a:fillRect/>
          </a:stretch>
        </p:blipFill>
        <p:spPr>
          <a:xfrm>
            <a:off x="1939637" y="1091046"/>
            <a:ext cx="8312727" cy="4208318"/>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2303318" y="2130137"/>
            <a:ext cx="1402773" cy="21578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27"/>
          </a:p>
        </p:txBody>
      </p:sp>
    </p:spTree>
    <p:extLst>
      <p:ext uri="{BB962C8B-B14F-4D97-AF65-F5344CB8AC3E}">
        <p14:creationId xmlns:p14="http://schemas.microsoft.com/office/powerpoint/2010/main" val="241765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B758-5F61-6783-D1A4-BB1DC86A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E25E2-6997-6EDE-6AB1-68FEEDF02AA0}"/>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4FB35C52-3133-E150-804A-55471DF4DFAC}"/>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By next week, I want you to have your </a:t>
            </a:r>
            <a:r>
              <a:rPr lang="en-US" sz="2800" b="1" dirty="0">
                <a:latin typeface="Calibir"/>
              </a:rPr>
              <a:t>IDE set up</a:t>
            </a:r>
            <a:r>
              <a:rPr lang="en-US" sz="2800" dirty="0">
                <a:latin typeface="Calibir"/>
              </a:rPr>
              <a:t>, Git configured, and be comfortable with UML tools.</a:t>
            </a:r>
          </a:p>
          <a:p>
            <a:pPr>
              <a:lnSpc>
                <a:spcPct val="150000"/>
              </a:lnSpc>
            </a:pPr>
            <a:r>
              <a:rPr lang="en-US" sz="2800" dirty="0">
                <a:latin typeface="Calibir"/>
              </a:rPr>
              <a:t>Remember: don't just aim to pass — aim to build something meaningful and reusable for your portfolio.</a:t>
            </a:r>
          </a:p>
          <a:p>
            <a:pPr>
              <a:lnSpc>
                <a:spcPct val="150000"/>
              </a:lnSpc>
            </a:pPr>
            <a:r>
              <a:rPr lang="en-US" sz="2800" dirty="0">
                <a:latin typeface="Calibir"/>
              </a:rPr>
              <a:t>I’ll be here to support you throughout. Let’s make it a great semester!</a:t>
            </a:r>
          </a:p>
        </p:txBody>
      </p:sp>
    </p:spTree>
    <p:extLst>
      <p:ext uri="{BB962C8B-B14F-4D97-AF65-F5344CB8AC3E}">
        <p14:creationId xmlns:p14="http://schemas.microsoft.com/office/powerpoint/2010/main" val="3475784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2"/>
          <a:srcRect b="36666"/>
          <a:stretch>
            <a:fillRect/>
          </a:stretch>
        </p:blipFill>
        <p:spPr>
          <a:xfrm>
            <a:off x="375581" y="988973"/>
            <a:ext cx="11440838" cy="40758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2"/>
          <a:srcRect b="18889"/>
          <a:stretch>
            <a:fillRect/>
          </a:stretch>
        </p:blipFill>
        <p:spPr>
          <a:xfrm>
            <a:off x="1939637" y="1091045"/>
            <a:ext cx="8312727" cy="3792682"/>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2070008" y="1031990"/>
            <a:ext cx="7974538"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Anaconda – Follow these steps: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latin typeface="+mj-lt"/>
              </a:rPr>
              <a:t>Windows/Mac/Linux</a:t>
            </a:r>
            <a:endParaRPr lang="en-US" altLang="en-US" sz="1909" dirty="0">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2070007" y="2345918"/>
            <a:ext cx="8020616" cy="490712"/>
          </a:xfrm>
          <a:prstGeom prst="rect">
            <a:avLst/>
          </a:prstGeom>
          <a:noFill/>
        </p:spPr>
        <p:txBody>
          <a:bodyPr wrap="square">
            <a:spAutoFit/>
          </a:bodyPr>
          <a:lstStyle/>
          <a:p>
            <a:pPr>
              <a:lnSpc>
                <a:spcPct val="150000"/>
              </a:lnSpc>
              <a:buNone/>
            </a:pPr>
            <a:r>
              <a:rPr lang="en-US" sz="1909"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2"/>
          <a:srcRect t="7513" b="11111"/>
          <a:stretch>
            <a:fillRect/>
          </a:stretch>
        </p:blipFill>
        <p:spPr>
          <a:xfrm>
            <a:off x="1939637" y="2070229"/>
            <a:ext cx="8312727" cy="3805065"/>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2070007" y="127400"/>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2085692" y="1039633"/>
            <a:ext cx="8020616" cy="5196166"/>
          </a:xfrm>
          <a:prstGeom prst="rect">
            <a:avLst/>
          </a:prstGeom>
          <a:noFill/>
        </p:spPr>
        <p:txBody>
          <a:bodyPr wrap="square">
            <a:spAutoFit/>
          </a:bodyPr>
          <a:lstStyle/>
          <a:p>
            <a:pPr marL="350684" indent="-350684" defTabSz="623438" eaLnBrk="0" fontAlgn="base" hangingPunct="0">
              <a:lnSpc>
                <a:spcPct val="150000"/>
              </a:lnSpc>
              <a:spcBef>
                <a:spcPct val="0"/>
              </a:spcBef>
              <a:spcAft>
                <a:spcPct val="0"/>
              </a:spcAft>
              <a:buFont typeface="+mj-lt"/>
              <a:buAutoNum type="arabicPeriod" startAt="3"/>
            </a:pPr>
            <a:r>
              <a:rPr lang="en-US" altLang="en-US" sz="2800" b="1" dirty="0">
                <a:latin typeface="Calibir"/>
              </a:rPr>
              <a:t>Launch </a:t>
            </a:r>
            <a:r>
              <a:rPr lang="en-US" altLang="en-US" sz="2800" b="1" dirty="0" err="1">
                <a:latin typeface="Calibir"/>
              </a:rPr>
              <a:t>JupyterLab</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From Anaconda Navigator, open </a:t>
            </a:r>
            <a:r>
              <a:rPr lang="en-US" altLang="en-US" sz="2800" b="1" dirty="0" err="1">
                <a:latin typeface="Calibir"/>
              </a:rPr>
              <a:t>JupyterLab</a:t>
            </a:r>
            <a:r>
              <a:rPr lang="en-US" altLang="en-US" sz="2800" dirty="0">
                <a:latin typeface="Calibir"/>
              </a:rPr>
              <a:t>.</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It will open in a browser.</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Create a new </a:t>
            </a:r>
            <a:r>
              <a:rPr lang="en-US" altLang="en-US" sz="2800" b="1" dirty="0">
                <a:latin typeface="Calibir"/>
              </a:rPr>
              <a:t>Python Notebook</a:t>
            </a:r>
            <a:r>
              <a:rPr lang="en-US" altLang="en-US" sz="2800" dirty="0">
                <a:latin typeface="Calibir"/>
              </a:rPr>
              <a:t>.</a:t>
            </a:r>
          </a:p>
          <a:p>
            <a:pPr marL="350684" indent="-350684" defTabSz="623438" eaLnBrk="0" fontAlgn="base" hangingPunct="0">
              <a:lnSpc>
                <a:spcPct val="150000"/>
              </a:lnSpc>
              <a:spcBef>
                <a:spcPct val="0"/>
              </a:spcBef>
              <a:spcAft>
                <a:spcPct val="0"/>
              </a:spcAft>
              <a:buFont typeface="+mj-lt"/>
              <a:buAutoNum type="arabicPeriod" startAt="4"/>
            </a:pPr>
            <a:r>
              <a:rPr lang="en-US" altLang="en-US" sz="2800" b="1" dirty="0">
                <a:latin typeface="Calibir"/>
              </a:rPr>
              <a:t>Write and Run Python Code</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Use the grey code cells to write and run Python code.</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085692" y="1877920"/>
            <a:ext cx="8020616" cy="3134897"/>
          </a:xfrm>
          <a:prstGeom prst="rect">
            <a:avLst/>
          </a:prstGeom>
          <a:noFill/>
        </p:spPr>
        <p:txBody>
          <a:bodyPr wrap="square">
            <a:spAutoFit/>
          </a:bodyPr>
          <a:lstStyle/>
          <a:p>
            <a:pPr>
              <a:lnSpc>
                <a:spcPct val="150000"/>
              </a:lnSpc>
            </a:pPr>
            <a:r>
              <a:rPr lang="en-US" sz="1909" b="1" dirty="0">
                <a:latin typeface="+mj-lt"/>
              </a:rPr>
              <a:t>Cloud Setup with Google </a:t>
            </a:r>
            <a:r>
              <a:rPr lang="en-US" sz="1909" b="1" dirty="0" err="1">
                <a:latin typeface="+mj-lt"/>
              </a:rPr>
              <a:t>Colab</a:t>
            </a:r>
            <a:endParaRPr lang="en-US" sz="1909" b="1" dirty="0">
              <a:latin typeface="+mj-lt"/>
            </a:endParaRPr>
          </a:p>
          <a:p>
            <a:pPr marL="350684" indent="-350684">
              <a:lnSpc>
                <a:spcPct val="150000"/>
              </a:lnSpc>
              <a:buFont typeface="+mj-lt"/>
              <a:buAutoNum type="arabicPeriod"/>
            </a:pPr>
            <a:r>
              <a:rPr lang="en-US" sz="1909" b="1" dirty="0">
                <a:latin typeface="+mj-lt"/>
              </a:rPr>
              <a:t>Log into Google Drive</a:t>
            </a:r>
            <a:r>
              <a:rPr lang="en-US" sz="1909" dirty="0">
                <a:latin typeface="+mj-lt"/>
              </a:rPr>
              <a:t> with your Gmail account.</a:t>
            </a:r>
          </a:p>
          <a:p>
            <a:pPr marL="350684" indent="-350684">
              <a:lnSpc>
                <a:spcPct val="150000"/>
              </a:lnSpc>
              <a:buFont typeface="+mj-lt"/>
              <a:buAutoNum type="arabicPeriod"/>
            </a:pPr>
            <a:r>
              <a:rPr lang="en-US" sz="1909" b="1" dirty="0">
                <a:latin typeface="+mj-lt"/>
              </a:rPr>
              <a:t>Create or open a </a:t>
            </a:r>
            <a:r>
              <a:rPr lang="en-US" sz="1909" b="1" dirty="0" err="1">
                <a:latin typeface="+mj-lt"/>
              </a:rPr>
              <a:t>Colab</a:t>
            </a:r>
            <a:r>
              <a:rPr lang="en-US" sz="1909" b="1" dirty="0">
                <a:latin typeface="+mj-lt"/>
              </a:rPr>
              <a:t> Notebook</a:t>
            </a:r>
            <a:br>
              <a:rPr lang="en-US" sz="1909" dirty="0">
                <a:latin typeface="+mj-lt"/>
              </a:rPr>
            </a:br>
            <a:r>
              <a:rPr lang="en-US" sz="1909" dirty="0">
                <a:latin typeface="+mj-lt"/>
              </a:rPr>
              <a:t>Go to: </a:t>
            </a:r>
            <a:r>
              <a:rPr lang="en-US" sz="1909" dirty="0">
                <a:latin typeface="+mj-lt"/>
                <a:hlinkClick r:id="rId2"/>
              </a:rPr>
              <a:t>https://colab.research.google.com</a:t>
            </a:r>
            <a:br>
              <a:rPr lang="en-US" sz="1909" dirty="0">
                <a:latin typeface="+mj-lt"/>
              </a:rPr>
            </a:br>
            <a:r>
              <a:rPr lang="en-US" sz="1909" dirty="0">
                <a:latin typeface="+mj-lt"/>
              </a:rPr>
              <a:t>Or open from Google Drive &gt; New &gt; More &gt; </a:t>
            </a:r>
            <a:r>
              <a:rPr lang="en-US" sz="1909" dirty="0" err="1">
                <a:latin typeface="+mj-lt"/>
              </a:rPr>
              <a:t>Colab</a:t>
            </a:r>
            <a:r>
              <a:rPr lang="en-US" sz="1909" dirty="0">
                <a:latin typeface="+mj-lt"/>
              </a:rPr>
              <a:t>.</a:t>
            </a:r>
          </a:p>
          <a:p>
            <a:pPr marL="350684" indent="-350684">
              <a:lnSpc>
                <a:spcPct val="150000"/>
              </a:lnSpc>
              <a:buFont typeface="+mj-lt"/>
              <a:buAutoNum type="arabicPeriod"/>
            </a:pPr>
            <a:r>
              <a:rPr lang="en-US" sz="1909" b="1" dirty="0">
                <a:latin typeface="+mj-lt"/>
              </a:rPr>
              <a:t>Write and run Python code</a:t>
            </a:r>
            <a:br>
              <a:rPr lang="en-US" sz="1909" dirty="0">
                <a:latin typeface="+mj-lt"/>
              </a:rPr>
            </a:br>
            <a:r>
              <a:rPr lang="en-US" sz="1909" dirty="0">
                <a:latin typeface="+mj-lt"/>
              </a:rPr>
              <a:t>Use the </a:t>
            </a:r>
            <a:r>
              <a:rPr lang="en-US" sz="1909" b="1" dirty="0">
                <a:latin typeface="+mj-lt"/>
              </a:rPr>
              <a:t>Runtime</a:t>
            </a:r>
            <a:r>
              <a:rPr lang="en-US" sz="1909"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FD3-9304-1B3A-D878-E563BBF48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5EF29-94E7-B52A-5694-A418D527198F}"/>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B55698B4-C596-FACE-7090-9EEB1A5D579D}"/>
              </a:ext>
            </a:extLst>
          </p:cNvPr>
          <p:cNvSpPr>
            <a:spLocks noChangeArrowheads="1"/>
          </p:cNvSpPr>
          <p:nvPr/>
        </p:nvSpPr>
        <p:spPr bwMode="auto">
          <a:xfrm>
            <a:off x="82796" y="1478689"/>
            <a:ext cx="12026407"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Weekly Routine for Success:</a:t>
            </a:r>
            <a:endParaRPr lang="en-US" sz="2800" dirty="0">
              <a:latin typeface="Calibir"/>
            </a:endParaRPr>
          </a:p>
          <a:p>
            <a:pPr marL="914400" lvl="1" indent="-457200">
              <a:lnSpc>
                <a:spcPct val="150000"/>
              </a:lnSpc>
              <a:buFont typeface="Wingdings" panose="05000000000000000000" pitchFamily="2" charset="2"/>
              <a:buChar char="ü"/>
            </a:pPr>
            <a:r>
              <a:rPr lang="en-US" sz="2800" dirty="0">
                <a:latin typeface="Calibir"/>
              </a:rPr>
              <a:t>Watch the week’s lecture video</a:t>
            </a:r>
          </a:p>
          <a:p>
            <a:pPr marL="914400" lvl="1" indent="-457200">
              <a:lnSpc>
                <a:spcPct val="150000"/>
              </a:lnSpc>
              <a:buFont typeface="Wingdings" panose="05000000000000000000" pitchFamily="2" charset="2"/>
              <a:buChar char="ü"/>
            </a:pPr>
            <a:r>
              <a:rPr lang="en-US" sz="2800" dirty="0">
                <a:latin typeface="Calibir"/>
              </a:rPr>
              <a:t>Complete the practice quiz</a:t>
            </a:r>
          </a:p>
          <a:p>
            <a:pPr marL="914400" lvl="1" indent="-457200">
              <a:lnSpc>
                <a:spcPct val="150000"/>
              </a:lnSpc>
              <a:buFont typeface="Wingdings" panose="05000000000000000000" pitchFamily="2" charset="2"/>
              <a:buChar char="ü"/>
            </a:pPr>
            <a:r>
              <a:rPr lang="en-US" sz="2800" dirty="0">
                <a:latin typeface="Calibir"/>
              </a:rPr>
              <a:t>Attend and participate in your tutorial</a:t>
            </a:r>
          </a:p>
          <a:p>
            <a:pPr marL="914400" lvl="1" indent="-457200">
              <a:lnSpc>
                <a:spcPct val="150000"/>
              </a:lnSpc>
              <a:buFont typeface="Wingdings" panose="05000000000000000000" pitchFamily="2" charset="2"/>
              <a:buChar char="ü"/>
            </a:pPr>
            <a:r>
              <a:rPr lang="en-US" sz="2800" dirty="0">
                <a:latin typeface="Calibir"/>
              </a:rPr>
              <a:t>Review and reflect on feedback</a:t>
            </a:r>
          </a:p>
          <a:p>
            <a:pPr marL="914400" lvl="1" indent="-457200">
              <a:lnSpc>
                <a:spcPct val="150000"/>
              </a:lnSpc>
              <a:buFont typeface="Wingdings" panose="05000000000000000000" pitchFamily="2" charset="2"/>
              <a:buChar char="ü"/>
            </a:pPr>
            <a:r>
              <a:rPr lang="en-US" sz="2800" dirty="0">
                <a:latin typeface="Calibir"/>
              </a:rPr>
              <a:t>Contribute to group activities and GitHub commits</a:t>
            </a:r>
          </a:p>
        </p:txBody>
      </p:sp>
    </p:spTree>
    <p:extLst>
      <p:ext uri="{BB962C8B-B14F-4D97-AF65-F5344CB8AC3E}">
        <p14:creationId xmlns:p14="http://schemas.microsoft.com/office/powerpoint/2010/main" val="1471843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938A-EC20-EF4F-12B9-9122BEED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AF4E9-42A0-E3C8-DF43-5712E725678B}"/>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D6354748-CC7E-508C-3DDD-5D674D027494}"/>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Pro Tips: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Pick </a:t>
            </a:r>
            <a:r>
              <a:rPr lang="en-US" sz="2800" b="1" dirty="0">
                <a:latin typeface="Calibir"/>
              </a:rPr>
              <a:t>one language</a:t>
            </a:r>
            <a:r>
              <a:rPr lang="en-US" sz="2800" dirty="0">
                <a:latin typeface="Calibir"/>
              </a:rPr>
              <a:t> (Java or Python) and stick with it</a:t>
            </a:r>
          </a:p>
          <a:p>
            <a:pPr marL="914400" lvl="1" indent="-457200">
              <a:lnSpc>
                <a:spcPct val="150000"/>
              </a:lnSpc>
              <a:buFont typeface="Arial" panose="020B0604020202020204" pitchFamily="34" charset="0"/>
              <a:buChar char="•"/>
            </a:pPr>
            <a:r>
              <a:rPr lang="en-US" sz="2800" dirty="0">
                <a:latin typeface="Calibir"/>
              </a:rPr>
              <a:t>Use UML tools to map your ideas before coding</a:t>
            </a:r>
          </a:p>
          <a:p>
            <a:pPr marL="914400" lvl="1" indent="-457200">
              <a:lnSpc>
                <a:spcPct val="150000"/>
              </a:lnSpc>
              <a:buFont typeface="Arial" panose="020B0604020202020204" pitchFamily="34" charset="0"/>
              <a:buChar char="•"/>
            </a:pPr>
            <a:r>
              <a:rPr lang="en-US" sz="2800" dirty="0">
                <a:latin typeface="Calibir"/>
              </a:rPr>
              <a:t>Use </a:t>
            </a:r>
            <a:r>
              <a:rPr lang="en-US" sz="2800" b="1" dirty="0">
                <a:latin typeface="Calibir"/>
              </a:rPr>
              <a:t>Git</a:t>
            </a:r>
            <a:r>
              <a:rPr lang="en-US" sz="2800" dirty="0">
                <a:latin typeface="Calibir"/>
              </a:rPr>
              <a:t> for version control from the start</a:t>
            </a:r>
          </a:p>
          <a:p>
            <a:pPr marL="914400" lvl="1" indent="-457200">
              <a:lnSpc>
                <a:spcPct val="150000"/>
              </a:lnSpc>
              <a:buFont typeface="Arial" panose="020B0604020202020204" pitchFamily="34" charset="0"/>
              <a:buChar char="•"/>
            </a:pPr>
            <a:r>
              <a:rPr lang="en-US" sz="2800" dirty="0">
                <a:latin typeface="Calibir"/>
              </a:rPr>
              <a:t>Reach out if you’re stuck — don’t wait until it’s too late!</a:t>
            </a:r>
          </a:p>
        </p:txBody>
      </p:sp>
    </p:spTree>
    <p:extLst>
      <p:ext uri="{BB962C8B-B14F-4D97-AF65-F5344CB8AC3E}">
        <p14:creationId xmlns:p14="http://schemas.microsoft.com/office/powerpoint/2010/main" val="790301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90F0-6908-0F3C-9CE0-837BE56DD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ABBB5-0021-65D9-1AA1-4FAD7F0B20D8}"/>
              </a:ext>
            </a:extLst>
          </p:cNvPr>
          <p:cNvSpPr>
            <a:spLocks noGrp="1"/>
          </p:cNvSpPr>
          <p:nvPr>
            <p:ph type="title"/>
          </p:nvPr>
        </p:nvSpPr>
        <p:spPr>
          <a:xfrm>
            <a:off x="0" y="0"/>
            <a:ext cx="12192000" cy="658369"/>
          </a:xfrm>
        </p:spPr>
        <p:txBody>
          <a:bodyPr anchor="b">
            <a:normAutofit/>
          </a:bodyPr>
          <a:lstStyle/>
          <a:p>
            <a:r>
              <a:rPr lang="en-US" sz="4000" dirty="0">
                <a:latin typeface="Calibir"/>
              </a:rPr>
              <a:t>Key Assessment Dates – Spring 2025</a:t>
            </a:r>
            <a:endParaRPr lang="en-AU" sz="4000" b="1" dirty="0">
              <a:latin typeface="Calibir"/>
            </a:endParaRPr>
          </a:p>
        </p:txBody>
      </p:sp>
      <p:graphicFrame>
        <p:nvGraphicFramePr>
          <p:cNvPr id="3" name="Table 2">
            <a:extLst>
              <a:ext uri="{FF2B5EF4-FFF2-40B4-BE49-F238E27FC236}">
                <a16:creationId xmlns:a16="http://schemas.microsoft.com/office/drawing/2014/main" id="{7F0FECC8-48A7-04DB-7515-52DC4D0B7911}"/>
              </a:ext>
            </a:extLst>
          </p:cNvPr>
          <p:cNvGraphicFramePr>
            <a:graphicFrameLocks noGrp="1"/>
          </p:cNvGraphicFramePr>
          <p:nvPr>
            <p:extLst>
              <p:ext uri="{D42A27DB-BD31-4B8C-83A1-F6EECF244321}">
                <p14:modId xmlns:p14="http://schemas.microsoft.com/office/powerpoint/2010/main" val="3261147767"/>
              </p:ext>
            </p:extLst>
          </p:nvPr>
        </p:nvGraphicFramePr>
        <p:xfrm>
          <a:off x="838200" y="834242"/>
          <a:ext cx="10515600" cy="5769102"/>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241568466"/>
                    </a:ext>
                  </a:extLst>
                </a:gridCol>
                <a:gridCol w="2628900">
                  <a:extLst>
                    <a:ext uri="{9D8B030D-6E8A-4147-A177-3AD203B41FA5}">
                      <a16:colId xmlns:a16="http://schemas.microsoft.com/office/drawing/2014/main" val="454058318"/>
                    </a:ext>
                  </a:extLst>
                </a:gridCol>
                <a:gridCol w="2628900">
                  <a:extLst>
                    <a:ext uri="{9D8B030D-6E8A-4147-A177-3AD203B41FA5}">
                      <a16:colId xmlns:a16="http://schemas.microsoft.com/office/drawing/2014/main" val="479377838"/>
                    </a:ext>
                  </a:extLst>
                </a:gridCol>
                <a:gridCol w="2628900">
                  <a:extLst>
                    <a:ext uri="{9D8B030D-6E8A-4147-A177-3AD203B41FA5}">
                      <a16:colId xmlns:a16="http://schemas.microsoft.com/office/drawing/2014/main" val="1940022083"/>
                    </a:ext>
                  </a:extLst>
                </a:gridCol>
              </a:tblGrid>
              <a:tr h="0">
                <a:tc>
                  <a:txBody>
                    <a:bodyPr/>
                    <a:lstStyle/>
                    <a:p>
                      <a:pPr>
                        <a:lnSpc>
                          <a:spcPct val="150000"/>
                        </a:lnSpc>
                      </a:pPr>
                      <a:r>
                        <a:rPr lang="en-US" sz="2200">
                          <a:latin typeface="Calibir"/>
                        </a:rPr>
                        <a:t>Task</a:t>
                      </a:r>
                    </a:p>
                  </a:txBody>
                  <a:tcPr anchor="ctr"/>
                </a:tc>
                <a:tc>
                  <a:txBody>
                    <a:bodyPr/>
                    <a:lstStyle/>
                    <a:p>
                      <a:pPr>
                        <a:lnSpc>
                          <a:spcPct val="150000"/>
                        </a:lnSpc>
                      </a:pPr>
                      <a:r>
                        <a:rPr lang="en-US" sz="2200" dirty="0">
                          <a:latin typeface="Calibir"/>
                        </a:rPr>
                        <a:t>Opens</a:t>
                      </a:r>
                    </a:p>
                  </a:txBody>
                  <a:tcPr anchor="ctr"/>
                </a:tc>
                <a:tc>
                  <a:txBody>
                    <a:bodyPr/>
                    <a:lstStyle/>
                    <a:p>
                      <a:pPr>
                        <a:lnSpc>
                          <a:spcPct val="150000"/>
                        </a:lnSpc>
                      </a:pPr>
                      <a:r>
                        <a:rPr lang="en-US" sz="2200">
                          <a:latin typeface="Calibir"/>
                        </a:rPr>
                        <a:t>Due</a:t>
                      </a:r>
                    </a:p>
                  </a:txBody>
                  <a:tcPr anchor="ctr"/>
                </a:tc>
                <a:tc>
                  <a:txBody>
                    <a:bodyPr/>
                    <a:lstStyle/>
                    <a:p>
                      <a:pPr>
                        <a:lnSpc>
                          <a:spcPct val="150000"/>
                        </a:lnSpc>
                      </a:pPr>
                      <a:r>
                        <a:rPr lang="en-US" sz="2200">
                          <a:latin typeface="Calibir"/>
                        </a:rPr>
                        <a:t>Weight</a:t>
                      </a:r>
                    </a:p>
                  </a:txBody>
                  <a:tcPr anchor="ctr"/>
                </a:tc>
                <a:extLst>
                  <a:ext uri="{0D108BD9-81ED-4DB2-BD59-A6C34878D82A}">
                    <a16:rowId xmlns:a16="http://schemas.microsoft.com/office/drawing/2014/main" val="4059837052"/>
                  </a:ext>
                </a:extLst>
              </a:tr>
              <a:tr h="0">
                <a:tc>
                  <a:txBody>
                    <a:bodyPr/>
                    <a:lstStyle/>
                    <a:p>
                      <a:pPr>
                        <a:lnSpc>
                          <a:spcPct val="150000"/>
                        </a:lnSpc>
                      </a:pPr>
                      <a:r>
                        <a:rPr lang="en-US" sz="2200" b="1">
                          <a:latin typeface="Calibir"/>
                        </a:rPr>
                        <a:t>Quiz 1: Software Modelling</a:t>
                      </a:r>
                      <a:endParaRPr lang="en-US" sz="2200">
                        <a:latin typeface="Calibir"/>
                      </a:endParaRPr>
                    </a:p>
                  </a:txBody>
                  <a:tcPr anchor="ctr"/>
                </a:tc>
                <a:tc>
                  <a:txBody>
                    <a:bodyPr/>
                    <a:lstStyle/>
                    <a:p>
                      <a:pPr>
                        <a:lnSpc>
                          <a:spcPct val="150000"/>
                        </a:lnSpc>
                      </a:pPr>
                      <a:r>
                        <a:rPr lang="en-US" sz="2200">
                          <a:latin typeface="Calibir"/>
                        </a:rPr>
                        <a:t>9 Sep 5:00 PM</a:t>
                      </a:r>
                    </a:p>
                  </a:txBody>
                  <a:tcPr anchor="ctr"/>
                </a:tc>
                <a:tc>
                  <a:txBody>
                    <a:bodyPr/>
                    <a:lstStyle/>
                    <a:p>
                      <a:pPr>
                        <a:lnSpc>
                          <a:spcPct val="150000"/>
                        </a:lnSpc>
                      </a:pPr>
                      <a:r>
                        <a:rPr lang="en-US" sz="2200">
                          <a:latin typeface="Calibir"/>
                        </a:rPr>
                        <a:t>12 Sep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1033222837"/>
                  </a:ext>
                </a:extLst>
              </a:tr>
              <a:tr h="0">
                <a:tc>
                  <a:txBody>
                    <a:bodyPr/>
                    <a:lstStyle/>
                    <a:p>
                      <a:pPr>
                        <a:lnSpc>
                          <a:spcPct val="150000"/>
                        </a:lnSpc>
                      </a:pPr>
                      <a:r>
                        <a:rPr lang="en-US" sz="2200" b="1">
                          <a:latin typeface="Calibir"/>
                        </a:rPr>
                        <a:t>Part 1: Analysis &amp; Design</a:t>
                      </a:r>
                      <a:endParaRPr lang="en-US" sz="2200">
                        <a:latin typeface="Calibir"/>
                      </a:endParaRPr>
                    </a:p>
                  </a:txBody>
                  <a:tcPr anchor="ctr"/>
                </a:tc>
                <a:tc>
                  <a:txBody>
                    <a:bodyPr/>
                    <a:lstStyle/>
                    <a:p>
                      <a:pPr>
                        <a:lnSpc>
                          <a:spcPct val="150000"/>
                        </a:lnSpc>
                      </a:pPr>
                      <a:r>
                        <a:rPr lang="en-US" sz="2200">
                          <a:latin typeface="Calibir"/>
                        </a:rPr>
                        <a:t>18 Aug</a:t>
                      </a:r>
                    </a:p>
                  </a:txBody>
                  <a:tcPr anchor="ctr"/>
                </a:tc>
                <a:tc>
                  <a:txBody>
                    <a:bodyPr/>
                    <a:lstStyle/>
                    <a:p>
                      <a:pPr>
                        <a:lnSpc>
                          <a:spcPct val="150000"/>
                        </a:lnSpc>
                      </a:pPr>
                      <a:r>
                        <a:rPr lang="en-US" sz="2200">
                          <a:latin typeface="Calibir"/>
                        </a:rPr>
                        <a:t>14 Sep 11:59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8285800"/>
                  </a:ext>
                </a:extLst>
              </a:tr>
              <a:tr h="0">
                <a:tc>
                  <a:txBody>
                    <a:bodyPr/>
                    <a:lstStyle/>
                    <a:p>
                      <a:pPr>
                        <a:lnSpc>
                          <a:spcPct val="150000"/>
                        </a:lnSpc>
                      </a:pPr>
                      <a:r>
                        <a:rPr lang="en-US" sz="2200" b="1">
                          <a:latin typeface="Calibir"/>
                        </a:rPr>
                        <a:t>Quiz 2: Programming (Java/Python)</a:t>
                      </a:r>
                      <a:endParaRPr lang="en-US" sz="2200">
                        <a:latin typeface="Calibir"/>
                      </a:endParaRPr>
                    </a:p>
                  </a:txBody>
                  <a:tcPr anchor="ctr"/>
                </a:tc>
                <a:tc>
                  <a:txBody>
                    <a:bodyPr/>
                    <a:lstStyle/>
                    <a:p>
                      <a:pPr>
                        <a:lnSpc>
                          <a:spcPct val="150000"/>
                        </a:lnSpc>
                      </a:pPr>
                      <a:r>
                        <a:rPr lang="en-US" sz="2200">
                          <a:latin typeface="Calibir"/>
                        </a:rPr>
                        <a:t>21 Oct 5:00 PM</a:t>
                      </a:r>
                    </a:p>
                  </a:txBody>
                  <a:tcPr anchor="ctr"/>
                </a:tc>
                <a:tc>
                  <a:txBody>
                    <a:bodyPr/>
                    <a:lstStyle/>
                    <a:p>
                      <a:pPr>
                        <a:lnSpc>
                          <a:spcPct val="150000"/>
                        </a:lnSpc>
                      </a:pPr>
                      <a:r>
                        <a:rPr lang="en-US" sz="2200">
                          <a:latin typeface="Calibir"/>
                        </a:rPr>
                        <a:t>24 Oct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6405595"/>
                  </a:ext>
                </a:extLst>
              </a:tr>
              <a:tr h="0">
                <a:tc>
                  <a:txBody>
                    <a:bodyPr/>
                    <a:lstStyle/>
                    <a:p>
                      <a:pPr>
                        <a:lnSpc>
                          <a:spcPct val="150000"/>
                        </a:lnSpc>
                      </a:pPr>
                      <a:r>
                        <a:rPr lang="en-US" sz="2200" b="1">
                          <a:latin typeface="Calibir"/>
                        </a:rPr>
                        <a:t>Part 2: Software Development</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9 Nov 11:59 PM</a:t>
                      </a:r>
                    </a:p>
                  </a:txBody>
                  <a:tcPr anchor="ctr"/>
                </a:tc>
                <a:tc>
                  <a:txBody>
                    <a:bodyPr/>
                    <a:lstStyle/>
                    <a:p>
                      <a:pPr>
                        <a:lnSpc>
                          <a:spcPct val="150000"/>
                        </a:lnSpc>
                      </a:pPr>
                      <a:r>
                        <a:rPr lang="en-US" sz="2200">
                          <a:latin typeface="Calibir"/>
                        </a:rPr>
                        <a:t>50%</a:t>
                      </a:r>
                    </a:p>
                  </a:txBody>
                  <a:tcPr anchor="ctr"/>
                </a:tc>
                <a:extLst>
                  <a:ext uri="{0D108BD9-81ED-4DB2-BD59-A6C34878D82A}">
                    <a16:rowId xmlns:a16="http://schemas.microsoft.com/office/drawing/2014/main" val="3350583179"/>
                  </a:ext>
                </a:extLst>
              </a:tr>
              <a:tr h="0">
                <a:tc>
                  <a:txBody>
                    <a:bodyPr/>
                    <a:lstStyle/>
                    <a:p>
                      <a:pPr>
                        <a:lnSpc>
                          <a:spcPct val="150000"/>
                        </a:lnSpc>
                      </a:pPr>
                      <a:r>
                        <a:rPr lang="en-US" sz="2200" b="1">
                          <a:latin typeface="Calibir"/>
                        </a:rPr>
                        <a:t>Part 3: Project Showcase</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7 Nov 11:59 PM</a:t>
                      </a:r>
                    </a:p>
                  </a:txBody>
                  <a:tcPr anchor="ctr"/>
                </a:tc>
                <a:tc>
                  <a:txBody>
                    <a:bodyPr/>
                    <a:lstStyle/>
                    <a:p>
                      <a:pPr>
                        <a:lnSpc>
                          <a:spcPct val="150000"/>
                        </a:lnSpc>
                      </a:pPr>
                      <a:r>
                        <a:rPr lang="en-US" sz="2200" dirty="0">
                          <a:latin typeface="Calibir"/>
                        </a:rPr>
                        <a:t>5%</a:t>
                      </a:r>
                    </a:p>
                  </a:txBody>
                  <a:tcPr anchor="ctr"/>
                </a:tc>
                <a:extLst>
                  <a:ext uri="{0D108BD9-81ED-4DB2-BD59-A6C34878D82A}">
                    <a16:rowId xmlns:a16="http://schemas.microsoft.com/office/drawing/2014/main" val="3951591461"/>
                  </a:ext>
                </a:extLst>
              </a:tr>
            </a:tbl>
          </a:graphicData>
        </a:graphic>
      </p:graphicFrame>
    </p:spTree>
    <p:extLst>
      <p:ext uri="{BB962C8B-B14F-4D97-AF65-F5344CB8AC3E}">
        <p14:creationId xmlns:p14="http://schemas.microsoft.com/office/powerpoint/2010/main" val="4230973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E5DB-F5C9-5EE7-FAF6-9ADFB24C4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C613-A034-DB8B-7AAD-C6CD05D12AF8}"/>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9276C80-622C-F1C8-D10B-AAFA7FF19158}"/>
              </a:ext>
            </a:extLst>
          </p:cNvPr>
          <p:cNvSpPr>
            <a:spLocks noChangeArrowheads="1"/>
          </p:cNvSpPr>
          <p:nvPr/>
        </p:nvSpPr>
        <p:spPr bwMode="auto">
          <a:xfrm>
            <a:off x="2006803" y="2123578"/>
            <a:ext cx="8178393"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What are software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Functional vs. Non-functional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 Case Diagrams and System Requirements Specs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Introduction to UML: Use Case &amp; Activity Diagrams</a:t>
            </a:r>
          </a:p>
        </p:txBody>
      </p:sp>
    </p:spTree>
    <p:extLst>
      <p:ext uri="{BB962C8B-B14F-4D97-AF65-F5344CB8AC3E}">
        <p14:creationId xmlns:p14="http://schemas.microsoft.com/office/powerpoint/2010/main" val="3557287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BFE8-8221-3E61-2EB2-E041BA6E0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AA20A-F47B-586B-F8FC-CE84DC9AFA20}"/>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79237E58-03FA-0B10-B3D5-208E08037CD5}"/>
              </a:ext>
            </a:extLst>
          </p:cNvPr>
          <p:cNvSpPr>
            <a:spLocks noChangeArrowheads="1"/>
          </p:cNvSpPr>
          <p:nvPr/>
        </p:nvSpPr>
        <p:spPr bwMode="auto">
          <a:xfrm>
            <a:off x="2006803" y="2123579"/>
            <a:ext cx="921354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Tutorial (Lab 1):</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Hands-on activity: Analyze a real-world scenario</a:t>
            </a:r>
          </a:p>
          <a:p>
            <a:pPr marL="457200" indent="-457200">
              <a:lnSpc>
                <a:spcPct val="150000"/>
              </a:lnSpc>
              <a:buFont typeface="Arial" panose="020B0604020202020204" pitchFamily="34" charset="0"/>
              <a:buChar char="•"/>
            </a:pPr>
            <a:r>
              <a:rPr lang="en-US" sz="2800" dirty="0">
                <a:latin typeface="Calibir"/>
              </a:rPr>
              <a:t>Draw a use-case diagram using </a:t>
            </a:r>
            <a:r>
              <a:rPr lang="en-US" sz="2800" b="1" dirty="0">
                <a:latin typeface="Calibir"/>
              </a:rPr>
              <a:t>Draw.io</a:t>
            </a:r>
            <a:r>
              <a:rPr lang="en-US" sz="2800" dirty="0">
                <a:latin typeface="Calibir"/>
              </a:rPr>
              <a:t> or </a:t>
            </a:r>
            <a:r>
              <a:rPr lang="en-US" sz="2800" b="1" dirty="0">
                <a:latin typeface="Calibir"/>
              </a:rPr>
              <a:t>Visual Paradigm</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Discuss requirements with your team</a:t>
            </a:r>
          </a:p>
        </p:txBody>
      </p:sp>
    </p:spTree>
    <p:extLst>
      <p:ext uri="{BB962C8B-B14F-4D97-AF65-F5344CB8AC3E}">
        <p14:creationId xmlns:p14="http://schemas.microsoft.com/office/powerpoint/2010/main" val="237125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9376-A732-4518-87A3-E4E86EE4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1214-DFA7-4DDB-6A81-9CEF4E8DF849}"/>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858A918B-17C7-92BC-ED24-B3F5A1A01616}"/>
              </a:ext>
            </a:extLst>
          </p:cNvPr>
          <p:cNvSpPr>
            <a:spLocks noChangeArrowheads="1"/>
          </p:cNvSpPr>
          <p:nvPr/>
        </p:nvSpPr>
        <p:spPr bwMode="auto">
          <a:xfrm>
            <a:off x="82796" y="1477247"/>
            <a:ext cx="120264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As a student, you are expected to:</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Attend weekly </a:t>
            </a:r>
            <a:r>
              <a:rPr lang="en-US" sz="2800" b="1" dirty="0">
                <a:latin typeface="Calibir"/>
              </a:rPr>
              <a:t>2-hour tutorials (on campus)</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Watch </a:t>
            </a:r>
            <a:r>
              <a:rPr lang="en-US" sz="2800" b="1" dirty="0">
                <a:latin typeface="Calibir"/>
              </a:rPr>
              <a:t>online lectures and demos</a:t>
            </a:r>
            <a:r>
              <a:rPr lang="en-US" sz="2800" dirty="0">
                <a:latin typeface="Calibir"/>
              </a:rPr>
              <a:t> before each lab</a:t>
            </a:r>
          </a:p>
          <a:p>
            <a:pPr marL="457200" indent="-457200">
              <a:lnSpc>
                <a:spcPct val="150000"/>
              </a:lnSpc>
              <a:buFont typeface="Arial" panose="020B0604020202020204" pitchFamily="34" charset="0"/>
              <a:buChar char="•"/>
            </a:pPr>
            <a:r>
              <a:rPr lang="en-US" sz="2800" dirty="0">
                <a:latin typeface="Calibir"/>
              </a:rPr>
              <a:t>Complete all practice quizzes and assignments on time</a:t>
            </a:r>
          </a:p>
          <a:p>
            <a:pPr marL="457200" indent="-457200">
              <a:lnSpc>
                <a:spcPct val="150000"/>
              </a:lnSpc>
              <a:buFont typeface="Arial" panose="020B0604020202020204" pitchFamily="34" charset="0"/>
              <a:buChar char="•"/>
            </a:pPr>
            <a:r>
              <a:rPr lang="en-US" sz="2800" dirty="0">
                <a:latin typeface="Calibir"/>
              </a:rPr>
              <a:t>Communicate professionally via Canvas Inbox</a:t>
            </a:r>
          </a:p>
          <a:p>
            <a:pPr marL="457200" indent="-457200">
              <a:lnSpc>
                <a:spcPct val="150000"/>
              </a:lnSpc>
              <a:buFont typeface="Arial" panose="020B0604020202020204" pitchFamily="34" charset="0"/>
              <a:buChar char="•"/>
            </a:pPr>
            <a:r>
              <a:rPr lang="en-US" sz="2800" dirty="0">
                <a:latin typeface="Calibir"/>
              </a:rPr>
              <a:t>Actively participate in </a:t>
            </a:r>
            <a:r>
              <a:rPr lang="en-US" sz="2800" b="1" dirty="0">
                <a:latin typeface="Calibir"/>
              </a:rPr>
              <a:t>group activities</a:t>
            </a:r>
            <a:r>
              <a:rPr lang="en-US" sz="2800" dirty="0">
                <a:latin typeface="Calibir"/>
              </a:rPr>
              <a:t> and contribute equally</a:t>
            </a:r>
          </a:p>
        </p:txBody>
      </p:sp>
    </p:spTree>
    <p:extLst>
      <p:ext uri="{BB962C8B-B14F-4D97-AF65-F5344CB8AC3E}">
        <p14:creationId xmlns:p14="http://schemas.microsoft.com/office/powerpoint/2010/main" val="3834404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8B886-C6E0-9A66-E5DA-875935F4B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88E2A-D44A-471F-171B-A75FF3E316B5}"/>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52CBA8A-1F13-BC55-2CB0-74898CA862CF}"/>
              </a:ext>
            </a:extLst>
          </p:cNvPr>
          <p:cNvSpPr>
            <a:spLocks noChangeArrowheads="1"/>
          </p:cNvSpPr>
          <p:nvPr/>
        </p:nvSpPr>
        <p:spPr bwMode="auto">
          <a:xfrm>
            <a:off x="2006803" y="2446745"/>
            <a:ext cx="6823471"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Deliverables This Week:</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Complete </a:t>
            </a:r>
            <a:r>
              <a:rPr lang="en-US" sz="2800" b="1" dirty="0">
                <a:latin typeface="Calibir"/>
              </a:rPr>
              <a:t>Week 1 Practice Quiz</a:t>
            </a:r>
            <a:r>
              <a:rPr lang="en-US" sz="2800" dirty="0">
                <a:latin typeface="Calibir"/>
              </a:rPr>
              <a:t> on Canvas</a:t>
            </a:r>
          </a:p>
          <a:p>
            <a:pPr marL="457200" indent="-457200">
              <a:lnSpc>
                <a:spcPct val="150000"/>
              </a:lnSpc>
              <a:buFont typeface="Arial" panose="020B0604020202020204" pitchFamily="34" charset="0"/>
              <a:buChar char="•"/>
            </a:pPr>
            <a:r>
              <a:rPr lang="en-US" sz="2800" dirty="0">
                <a:latin typeface="Calibir"/>
              </a:rPr>
              <a:t>Submit Lab 1 solution</a:t>
            </a:r>
          </a:p>
        </p:txBody>
      </p:sp>
    </p:spTree>
    <p:extLst>
      <p:ext uri="{BB962C8B-B14F-4D97-AF65-F5344CB8AC3E}">
        <p14:creationId xmlns:p14="http://schemas.microsoft.com/office/powerpoint/2010/main" val="2979594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F071-1074-3212-B986-D8C1A2A03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ED124-681A-4E0E-FD32-262DE15D2C2E}"/>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CE0AD735-8559-4A63-6552-C7FB4C7BCE83}"/>
              </a:ext>
            </a:extLst>
          </p:cNvPr>
          <p:cNvSpPr>
            <a:spLocks noChangeArrowheads="1"/>
          </p:cNvSpPr>
          <p:nvPr/>
        </p:nvSpPr>
        <p:spPr bwMode="auto">
          <a:xfrm>
            <a:off x="0" y="1934527"/>
            <a:ext cx="1198764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Draw.io is Suitable:</a:t>
            </a:r>
          </a:p>
          <a:p>
            <a:pPr>
              <a:lnSpc>
                <a:spcPct val="150000"/>
              </a:lnSpc>
            </a:pPr>
            <a:r>
              <a:rPr lang="en-US" sz="2800" b="1" dirty="0">
                <a:latin typeface="Calibir"/>
              </a:rPr>
              <a:t>Free</a:t>
            </a:r>
            <a:r>
              <a:rPr lang="en-US" sz="2800" dirty="0">
                <a:latin typeface="Calibir"/>
              </a:rPr>
              <a:t> and browser-based — no installation needed</a:t>
            </a:r>
          </a:p>
          <a:p>
            <a:pPr>
              <a:lnSpc>
                <a:spcPct val="150000"/>
              </a:lnSpc>
            </a:pPr>
            <a:r>
              <a:rPr lang="en-US" sz="2800" dirty="0">
                <a:latin typeface="Calibir"/>
              </a:rPr>
              <a:t>Supports all standard </a:t>
            </a:r>
            <a:r>
              <a:rPr lang="en-US" sz="2800" b="1" dirty="0">
                <a:latin typeface="Calibir"/>
              </a:rPr>
              <a:t>UML diagram types</a:t>
            </a:r>
            <a:r>
              <a:rPr lang="en-US" sz="2800" dirty="0">
                <a:latin typeface="Calibir"/>
              </a:rPr>
              <a:t>: use case, activity, class, sequence, etc.</a:t>
            </a:r>
          </a:p>
          <a:p>
            <a:pPr>
              <a:lnSpc>
                <a:spcPct val="150000"/>
              </a:lnSpc>
            </a:pPr>
            <a:r>
              <a:rPr lang="en-US" sz="2800" dirty="0">
                <a:latin typeface="Calibir"/>
              </a:rPr>
              <a:t>Can save files to </a:t>
            </a:r>
            <a:r>
              <a:rPr lang="en-US" sz="2800" b="1" dirty="0">
                <a:latin typeface="Calibir"/>
              </a:rPr>
              <a:t>local storage</a:t>
            </a:r>
            <a:r>
              <a:rPr lang="en-US" sz="2800" dirty="0">
                <a:latin typeface="Calibir"/>
              </a:rPr>
              <a:t> or </a:t>
            </a:r>
            <a:r>
              <a:rPr lang="en-US" sz="2800" b="1" dirty="0">
                <a:latin typeface="Calibir"/>
              </a:rPr>
              <a:t>Google Drive</a:t>
            </a:r>
            <a:endParaRPr lang="en-US" sz="2800" dirty="0">
              <a:latin typeface="Calibir"/>
            </a:endParaRPr>
          </a:p>
          <a:p>
            <a:pPr>
              <a:lnSpc>
                <a:spcPct val="150000"/>
              </a:lnSpc>
            </a:pPr>
            <a:r>
              <a:rPr lang="en-US" sz="2800" dirty="0">
                <a:latin typeface="Calibir"/>
              </a:rPr>
              <a:t>Easy to export as </a:t>
            </a:r>
            <a:r>
              <a:rPr lang="en-US" sz="2800" b="1" dirty="0">
                <a:latin typeface="Calibir"/>
              </a:rPr>
              <a:t>.</a:t>
            </a:r>
            <a:r>
              <a:rPr lang="en-US" sz="2800" b="1" dirty="0" err="1">
                <a:latin typeface="Calibir"/>
              </a:rPr>
              <a:t>png</a:t>
            </a:r>
            <a:r>
              <a:rPr lang="en-US" sz="2800" b="1" dirty="0">
                <a:latin typeface="Calibir"/>
              </a:rPr>
              <a:t>, .pdf</a:t>
            </a:r>
            <a:r>
              <a:rPr lang="en-US" sz="2800" dirty="0">
                <a:latin typeface="Calibir"/>
              </a:rPr>
              <a:t>, or </a:t>
            </a:r>
            <a:r>
              <a:rPr lang="en-US" sz="2800" b="1" dirty="0">
                <a:latin typeface="Calibir"/>
              </a:rPr>
              <a:t>.</a:t>
            </a:r>
            <a:r>
              <a:rPr lang="en-US" sz="2800" b="1" dirty="0" err="1">
                <a:latin typeface="Calibir"/>
              </a:rPr>
              <a:t>drawio</a:t>
            </a:r>
            <a:r>
              <a:rPr lang="en-US" sz="2800" dirty="0">
                <a:latin typeface="Calibir"/>
              </a:rPr>
              <a:t> files for submission</a:t>
            </a:r>
          </a:p>
        </p:txBody>
      </p:sp>
    </p:spTree>
    <p:extLst>
      <p:ext uri="{BB962C8B-B14F-4D97-AF65-F5344CB8AC3E}">
        <p14:creationId xmlns:p14="http://schemas.microsoft.com/office/powerpoint/2010/main" val="994122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CBF2-441A-5CB0-8ACA-2C2FF1041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033A1-C407-7502-6C4A-99B639AF96EA}"/>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E023B577-8107-9857-DEC4-9F19269E5BE6}"/>
              </a:ext>
            </a:extLst>
          </p:cNvPr>
          <p:cNvSpPr>
            <a:spLocks noChangeArrowheads="1"/>
          </p:cNvSpPr>
          <p:nvPr/>
        </p:nvSpPr>
        <p:spPr bwMode="auto">
          <a:xfrm>
            <a:off x="184731" y="2123578"/>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UML Tool Recommendation:</a:t>
            </a:r>
            <a:br>
              <a:rPr lang="en-US" altLang="en-US" sz="2800" dirty="0">
                <a:latin typeface="Calibir"/>
              </a:rPr>
            </a:br>
            <a:r>
              <a:rPr lang="en-US" altLang="en-US" sz="2800" dirty="0">
                <a:latin typeface="Calibir"/>
              </a:rPr>
              <a:t>You can use </a:t>
            </a:r>
            <a:r>
              <a:rPr lang="en-US" altLang="en-US" sz="2800" dirty="0">
                <a:latin typeface="Calibir"/>
                <a:hlinkClick r:id="rId2"/>
              </a:rPr>
              <a:t>Draw.io (diagrams.net)</a:t>
            </a:r>
            <a:r>
              <a:rPr lang="en-US" altLang="en-US" sz="2800" dirty="0">
                <a:latin typeface="Calibir"/>
              </a:rPr>
              <a:t> to create UML diagrams like Use Case, Activity, or Class Diagrams. Export your diagrams as .</a:t>
            </a:r>
            <a:r>
              <a:rPr lang="en-US" altLang="en-US" sz="2800" dirty="0" err="1">
                <a:latin typeface="Calibir"/>
              </a:rPr>
              <a:t>png</a:t>
            </a:r>
            <a:r>
              <a:rPr lang="en-US" altLang="en-US" sz="2800" dirty="0">
                <a:latin typeface="Calibir"/>
              </a:rPr>
              <a:t> or .</a:t>
            </a:r>
            <a:r>
              <a:rPr lang="en-US" altLang="en-US" sz="2800" dirty="0" err="1">
                <a:latin typeface="Calibir"/>
              </a:rPr>
              <a:t>drawio</a:t>
            </a:r>
            <a:r>
              <a:rPr lang="en-US" altLang="en-US" sz="2800" dirty="0">
                <a:latin typeface="Calibir"/>
              </a:rPr>
              <a:t> and upload with your lab submission. </a:t>
            </a:r>
          </a:p>
        </p:txBody>
      </p:sp>
    </p:spTree>
    <p:extLst>
      <p:ext uri="{BB962C8B-B14F-4D97-AF65-F5344CB8AC3E}">
        <p14:creationId xmlns:p14="http://schemas.microsoft.com/office/powerpoint/2010/main" val="718823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3695-F6CC-0D41-D076-7F42F611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8E38-78EC-982C-906D-59CC4FC65716}"/>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039535C8-6A28-12E7-F7FD-616DBF85EF6B}"/>
              </a:ext>
            </a:extLst>
          </p:cNvPr>
          <p:cNvSpPr>
            <a:spLocks noChangeArrowheads="1"/>
          </p:cNvSpPr>
          <p:nvPr/>
        </p:nvSpPr>
        <p:spPr bwMode="auto">
          <a:xfrm>
            <a:off x="82796" y="2123578"/>
            <a:ext cx="12026407"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Avoid:</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Leaving labs or assignments until the last minute</a:t>
            </a:r>
          </a:p>
          <a:p>
            <a:pPr marL="457200" indent="-457200">
              <a:lnSpc>
                <a:spcPct val="150000"/>
              </a:lnSpc>
              <a:buFont typeface="Arial" panose="020B0604020202020204" pitchFamily="34" charset="0"/>
              <a:buChar char="•"/>
            </a:pPr>
            <a:r>
              <a:rPr lang="en-US" sz="2800" dirty="0">
                <a:latin typeface="Calibir"/>
              </a:rPr>
              <a:t>Ignoring Canvas announcements or deadlines</a:t>
            </a:r>
          </a:p>
          <a:p>
            <a:pPr marL="457200" indent="-457200">
              <a:lnSpc>
                <a:spcPct val="150000"/>
              </a:lnSpc>
              <a:buFont typeface="Arial" panose="020B0604020202020204" pitchFamily="34" charset="0"/>
              <a:buChar char="•"/>
            </a:pPr>
            <a:r>
              <a:rPr lang="en-US" sz="2800" dirty="0">
                <a:latin typeface="Calibir"/>
              </a:rPr>
              <a:t>Submitting without proper version control or testing</a:t>
            </a:r>
          </a:p>
        </p:txBody>
      </p:sp>
    </p:spTree>
    <p:extLst>
      <p:ext uri="{BB962C8B-B14F-4D97-AF65-F5344CB8AC3E}">
        <p14:creationId xmlns:p14="http://schemas.microsoft.com/office/powerpoint/2010/main" val="28232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1D499-C426-06C1-ABFB-3F916A7E15AC}"/>
              </a:ext>
            </a:extLst>
          </p:cNvPr>
          <p:cNvPicPr>
            <a:picLocks noChangeAspect="1"/>
          </p:cNvPicPr>
          <p:nvPr/>
        </p:nvPicPr>
        <p:blipFill rotWithShape="1">
          <a:blip r:embed="rId2"/>
          <a:srcRect b="6666"/>
          <a:stretch/>
        </p:blipFill>
        <p:spPr>
          <a:xfrm>
            <a:off x="1499037" y="2031190"/>
            <a:ext cx="9193925" cy="482681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5234152" y="5812221"/>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DAFA3C-B73E-1B29-A3B8-21B1B0E3DB30}"/>
              </a:ext>
            </a:extLst>
          </p:cNvPr>
          <p:cNvSpPr/>
          <p:nvPr/>
        </p:nvSpPr>
        <p:spPr>
          <a:xfrm>
            <a:off x="5234152" y="6190593"/>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29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92184-5FE3-20A6-5C19-A07F3585CD6D}"/>
              </a:ext>
            </a:extLst>
          </p:cNvPr>
          <p:cNvPicPr>
            <a:picLocks noChangeAspect="1"/>
          </p:cNvPicPr>
          <p:nvPr/>
        </p:nvPicPr>
        <p:blipFill rotWithShape="1">
          <a:blip r:embed="rId2"/>
          <a:srcRect l="16551" t="22223" r="33707" b="29992"/>
          <a:stretch/>
        </p:blipFill>
        <p:spPr>
          <a:xfrm>
            <a:off x="1497519" y="1888088"/>
            <a:ext cx="9196962" cy="496991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828215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3027</Words>
  <Application>Microsoft Office PowerPoint</Application>
  <PresentationFormat>Widescreen</PresentationFormat>
  <Paragraphs>392</Paragraphs>
  <Slides>63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Aptos</vt:lpstr>
      <vt:lpstr>Aptos Display</vt:lpstr>
      <vt:lpstr>Arial</vt:lpstr>
      <vt:lpstr>Calibir</vt:lpstr>
      <vt:lpstr>Calibri</vt:lpstr>
      <vt:lpstr>Calibri Light</vt:lpstr>
      <vt:lpstr>Consolas</vt:lpstr>
      <vt:lpstr>Wingdings</vt:lpstr>
      <vt:lpstr>Office Theme</vt:lpstr>
      <vt:lpstr>1_Office Theme</vt:lpstr>
      <vt:lpstr>Introduction to Software Engineering (ISE102) Tutorial Week 1</vt:lpstr>
      <vt:lpstr>Welcome to 32555 – Fundamentals of Software Development</vt:lpstr>
      <vt:lpstr>Welcome to 32555 – Fundamentals of Software Development</vt:lpstr>
      <vt:lpstr>Week 1 Expectations</vt:lpstr>
      <vt:lpstr>Week 1 Expectations</vt:lpstr>
      <vt:lpstr>Week 1 Expectations</vt:lpstr>
      <vt:lpstr>Week 1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First Java Program</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Succeed in 32555</vt:lpstr>
      <vt:lpstr>How to Succeed in 32555</vt:lpstr>
      <vt:lpstr>Key Assessment Dates – Spring 2025</vt:lpstr>
      <vt:lpstr>Week 1 – Requirements Analysis</vt:lpstr>
      <vt:lpstr>Week 1 – Requirements Analysis</vt:lpstr>
      <vt:lpstr>Week 1 – Requirements Analysis</vt:lpstr>
      <vt:lpstr>UML Diagrams</vt:lpstr>
      <vt:lpstr>UML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15</cp:revision>
  <dcterms:created xsi:type="dcterms:W3CDTF">2025-07-28T16:39:25Z</dcterms:created>
  <dcterms:modified xsi:type="dcterms:W3CDTF">2025-07-29T06:34:42Z</dcterms:modified>
</cp:coreProperties>
</file>